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0" r:id="rId3"/>
    <p:sldId id="305" r:id="rId4"/>
    <p:sldId id="306" r:id="rId5"/>
    <p:sldId id="259" r:id="rId6"/>
    <p:sldId id="278" r:id="rId7"/>
    <p:sldId id="316" r:id="rId8"/>
    <p:sldId id="312" r:id="rId9"/>
    <p:sldId id="319" r:id="rId10"/>
    <p:sldId id="294" r:id="rId11"/>
    <p:sldId id="297" r:id="rId12"/>
    <p:sldId id="298" r:id="rId13"/>
    <p:sldId id="295" r:id="rId14"/>
    <p:sldId id="300" r:id="rId15"/>
    <p:sldId id="285" r:id="rId16"/>
    <p:sldId id="288" r:id="rId17"/>
    <p:sldId id="286" r:id="rId18"/>
    <p:sldId id="287" r:id="rId19"/>
    <p:sldId id="289" r:id="rId20"/>
    <p:sldId id="283" r:id="rId21"/>
    <p:sldId id="320" r:id="rId22"/>
    <p:sldId id="321" r:id="rId23"/>
    <p:sldId id="323" r:id="rId24"/>
    <p:sldId id="325" r:id="rId25"/>
    <p:sldId id="322" r:id="rId26"/>
    <p:sldId id="324" r:id="rId27"/>
    <p:sldId id="326" r:id="rId28"/>
    <p:sldId id="327" r:id="rId29"/>
    <p:sldId id="328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>
        <p:scale>
          <a:sx n="60" d="100"/>
          <a:sy n="60" d="100"/>
        </p:scale>
        <p:origin x="-1434" y="-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Количество</a:t>
            </a:r>
            <a:r>
              <a:rPr lang="ru-RU" baseline="0" dirty="0" smtClean="0"/>
              <a:t> участников</a:t>
            </a:r>
            <a:endParaRPr lang="ru-RU" dirty="0"/>
          </a:p>
        </c:rich>
      </c:tx>
      <c:layout>
        <c:manualLayout>
          <c:xMode val="edge"/>
          <c:yMode val="edge"/>
          <c:x val="1.8638086905803441E-2"/>
          <c:y val="1.8568667639613026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1.5432098765432146E-3"/>
                  <c:y val="-4.9516447038967862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5432098765432146E-3"/>
                  <c:y val="-6.499033673864526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3.0864197530864291E-3"/>
                  <c:y val="-6.1895558798709491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5432098765432146E-3"/>
                  <c:y val="-7.4274670558451605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1.5434529017206247E-3"/>
                  <c:y val="-8.9748560258128898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-3.0865412656751337E-3"/>
                  <c:y val="-0.120696583340786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sz="2000" dirty="0" smtClean="0"/>
                      <a:t>3</a:t>
                    </a:r>
                    <a:r>
                      <a:rPr lang="en-US" sz="2000" dirty="0" smtClean="0"/>
                      <a:t>2</a:t>
                    </a:r>
                    <a:r>
                      <a:rPr lang="ru-RU" sz="2000" dirty="0" smtClean="0"/>
                      <a:t>2</a:t>
                    </a:r>
                    <a:r>
                      <a:rPr lang="en-US" sz="2000" dirty="0" smtClean="0"/>
                      <a:t>00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6"/>
              <c:layout>
                <c:manualLayout>
                  <c:x val="1.5432098765432146E-3"/>
                  <c:y val="-0.20116056609580588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</c:dLbl>
            <c:dLbl>
              <c:idx val="7"/>
              <c:layout>
                <c:manualLayout>
                  <c:x val="0"/>
                  <c:y val="-0.27234070239762526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/>
                      <a:t>108200</a:t>
                    </a:r>
                    <a:endParaRPr lang="en-US" b="1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-1.5432098765433267E-3"/>
                  <c:y val="-0.3744681307321928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
(прогноз)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200</c:v>
                </c:pt>
                <c:pt idx="1">
                  <c:v>600</c:v>
                </c:pt>
                <c:pt idx="2">
                  <c:v>2400</c:v>
                </c:pt>
                <c:pt idx="3">
                  <c:v>4800</c:v>
                </c:pt>
                <c:pt idx="4">
                  <c:v>14500</c:v>
                </c:pt>
                <c:pt idx="5">
                  <c:v>32000</c:v>
                </c:pt>
                <c:pt idx="6">
                  <c:v>62700</c:v>
                </c:pt>
                <c:pt idx="7">
                  <c:v>108200</c:v>
                </c:pt>
                <c:pt idx="8">
                  <c:v>150000</c:v>
                </c:pt>
              </c:numCache>
            </c:numRef>
          </c:val>
        </c:ser>
        <c:overlap val="100"/>
        <c:axId val="45767296"/>
        <c:axId val="45801856"/>
      </c:barChart>
      <c:catAx>
        <c:axId val="45767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5801856"/>
        <c:crosses val="autoZero"/>
        <c:auto val="1"/>
        <c:lblAlgn val="ctr"/>
        <c:lblOffset val="100"/>
      </c:catAx>
      <c:valAx>
        <c:axId val="45801856"/>
        <c:scaling>
          <c:orientation val="minMax"/>
        </c:scaling>
        <c:axPos val="l"/>
        <c:majorGridlines/>
        <c:numFmt formatCode="General" sourceLinked="1"/>
        <c:tickLblPos val="none"/>
        <c:crossAx val="457672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Пол</a:t>
            </a:r>
            <a:endParaRPr lang="ru-RU" dirty="0"/>
          </a:p>
        </c:rich>
      </c:tx>
      <c:layout>
        <c:manualLayout>
          <c:xMode val="edge"/>
          <c:yMode val="edge"/>
          <c:x val="0.42113808690580434"/>
          <c:y val="1.8568667639612926E-2"/>
        </c:manualLayout>
      </c:layout>
    </c:title>
    <c:view3D>
      <c:rotX val="40"/>
      <c:rotY val="140"/>
      <c:depthPercent val="100"/>
      <c:perspective val="0"/>
    </c:view3D>
    <c:plotArea>
      <c:layout>
        <c:manualLayout>
          <c:layoutTarget val="inner"/>
          <c:xMode val="edge"/>
          <c:yMode val="edge"/>
          <c:x val="6.9444444444444503E-2"/>
          <c:y val="0.17443728042611531"/>
          <c:w val="0.74468746962185284"/>
          <c:h val="0.757477604895305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c:spPr>
          </c:dPt>
          <c:dLbls>
            <c:numFmt formatCode="0%" sourceLinked="0"/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Женский</c:v>
                </c:pt>
                <c:pt idx="1">
                  <c:v>Мужской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0.75000000000000133</c:v>
                </c:pt>
                <c:pt idx="1">
                  <c:v>0.25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</c:legend>
    <c:plotVisOnly val="1"/>
    <c:dispBlanksAs val="zero"/>
  </c:chart>
  <c:spPr>
    <a:ln>
      <a:noFill/>
    </a:ln>
    <a:effectLst>
      <a:outerShdw dist="50800" sx="1000" sy="1000" algn="ctr" rotWithShape="0">
        <a:schemeClr val="bg1"/>
      </a:out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Возраст</a:t>
            </a:r>
            <a:endParaRPr lang="ru-RU" dirty="0"/>
          </a:p>
        </c:rich>
      </c:tx>
      <c:layout>
        <c:manualLayout>
          <c:xMode val="edge"/>
          <c:yMode val="edge"/>
          <c:x val="0.30694055604160586"/>
          <c:y val="3.404255733929025E-2"/>
        </c:manualLayout>
      </c:layout>
    </c:title>
    <c:view3D>
      <c:rotX val="40"/>
      <c:depthPercent val="100"/>
      <c:perspective val="0"/>
    </c:view3D>
    <c:plotArea>
      <c:layout>
        <c:manualLayout>
          <c:layoutTarget val="inner"/>
          <c:xMode val="edge"/>
          <c:yMode val="edge"/>
          <c:x val="1.8518518518518576E-2"/>
          <c:y val="0.17443728042611545"/>
          <c:w val="0.74468746962185284"/>
          <c:h val="0.757477604895305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</c:spPr>
          </c:dPt>
          <c:dLbls>
            <c:numFmt formatCode="0%" sourceLinked="0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Школьники (1998 и младше)</c:v>
                </c:pt>
                <c:pt idx="1">
                  <c:v>Студенты (1992 - 1997)</c:v>
                </c:pt>
                <c:pt idx="2">
                  <c:v>Работающая молодежь (1978 - 1990)</c:v>
                </c:pt>
                <c:pt idx="3">
                  <c:v>Люди среднего возраста (1955 - 1977)</c:v>
                </c:pt>
                <c:pt idx="4">
                  <c:v>Пенсионеры (1900 - 1954)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0.16</c:v>
                </c:pt>
                <c:pt idx="1">
                  <c:v>0.24000000000000021</c:v>
                </c:pt>
                <c:pt idx="2">
                  <c:v>0.34</c:v>
                </c:pt>
                <c:pt idx="3">
                  <c:v>0.21000000000000021</c:v>
                </c:pt>
                <c:pt idx="4">
                  <c:v>0.05</c:v>
                </c:pt>
              </c:numCache>
            </c:numRef>
          </c:val>
        </c:ser>
      </c:pie3DChart>
    </c:plotArea>
    <c:legend>
      <c:legendPos val="r"/>
      <c:overlay val="1"/>
    </c:legend>
    <c:plotVisOnly val="1"/>
    <c:dispBlanksAs val="zero"/>
  </c:chart>
  <c:spPr>
    <a:ln>
      <a:noFill/>
    </a:ln>
    <a:effectLst>
      <a:outerShdw dist="50800" sx="1000" sy="1000" algn="ctr" rotWithShape="0">
        <a:schemeClr val="bg1"/>
      </a:out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Образование</a:t>
            </a:r>
            <a:endParaRPr lang="ru-RU" dirty="0"/>
          </a:p>
        </c:rich>
      </c:tx>
      <c:layout>
        <c:manualLayout>
          <c:xMode val="edge"/>
          <c:yMode val="edge"/>
          <c:x val="0.30694055604160586"/>
          <c:y val="3.404255733929025E-2"/>
        </c:manualLayout>
      </c:layout>
    </c:title>
    <c:view3D>
      <c:rotX val="40"/>
      <c:rotY val="210"/>
      <c:depthPercent val="100"/>
      <c:perspective val="0"/>
    </c:view3D>
    <c:plotArea>
      <c:layout>
        <c:manualLayout>
          <c:layoutTarget val="inner"/>
          <c:xMode val="edge"/>
          <c:yMode val="edge"/>
          <c:x val="1.851851851851857E-2"/>
          <c:y val="0.17443728042611531"/>
          <c:w val="0.74468746962185284"/>
          <c:h val="0.757477604895305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</c:spPr>
          </c:dPt>
          <c:dLbls>
            <c:numFmt formatCode="0%" sourceLinked="0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высшее</c:v>
                </c:pt>
                <c:pt idx="1">
                  <c:v>неоконченное высшее</c:v>
                </c:pt>
                <c:pt idx="2">
                  <c:v>неполное среднее</c:v>
                </c:pt>
                <c:pt idx="3">
                  <c:v>среднее, среднее специальное</c:v>
                </c:pt>
                <c:pt idx="4">
                  <c:v>ученая степень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0.51</c:v>
                </c:pt>
                <c:pt idx="1">
                  <c:v>0.16</c:v>
                </c:pt>
                <c:pt idx="2">
                  <c:v>0.19</c:v>
                </c:pt>
                <c:pt idx="3">
                  <c:v>0.11</c:v>
                </c:pt>
                <c:pt idx="4">
                  <c:v>3.0000000000000002E-2</c:v>
                </c:pt>
              </c:numCache>
            </c:numRef>
          </c:val>
        </c:ser>
      </c:pie3DChart>
    </c:plotArea>
    <c:legend>
      <c:legendPos val="r"/>
      <c:overlay val="1"/>
    </c:legend>
    <c:plotVisOnly val="1"/>
    <c:dispBlanksAs val="zero"/>
  </c:chart>
  <c:spPr>
    <a:ln>
      <a:noFill/>
    </a:ln>
    <a:effectLst>
      <a:outerShdw dist="50800" sx="1000" sy="1000" algn="ctr" rotWithShape="0">
        <a:schemeClr val="bg1"/>
      </a:out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Род занятий</a:t>
            </a:r>
            <a:endParaRPr lang="ru-RU" dirty="0"/>
          </a:p>
        </c:rich>
      </c:tx>
      <c:layout>
        <c:manualLayout>
          <c:xMode val="edge"/>
          <c:yMode val="edge"/>
          <c:x val="0.30694055604160586"/>
          <c:y val="3.404255733929025E-2"/>
        </c:manualLayout>
      </c:layout>
    </c:title>
    <c:view3D>
      <c:rotX val="40"/>
      <c:depthPercent val="100"/>
      <c:perspective val="0"/>
    </c:view3D>
    <c:plotArea>
      <c:layout>
        <c:manualLayout>
          <c:layoutTarget val="inner"/>
          <c:xMode val="edge"/>
          <c:yMode val="edge"/>
          <c:x val="1.8518518518518573E-2"/>
          <c:y val="0.17443728042611537"/>
          <c:w val="0.74468746962185284"/>
          <c:h val="0.757477604895305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</c:spPr>
          </c:dPt>
          <c:dLbls>
            <c:numFmt formatCode="0%" sourceLinked="0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работаю</c:v>
                </c:pt>
                <c:pt idx="1">
                  <c:v>учусь</c:v>
                </c:pt>
                <c:pt idx="2">
                  <c:v>учусь и подрабатываю</c:v>
                </c:pt>
                <c:pt idx="3">
                  <c:v>безработный, домохозяйка</c:v>
                </c:pt>
                <c:pt idx="4">
                  <c:v>на пенсии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0.52</c:v>
                </c:pt>
                <c:pt idx="1">
                  <c:v>0.35000000000000031</c:v>
                </c:pt>
                <c:pt idx="2">
                  <c:v>6.0000000000000032E-2</c:v>
                </c:pt>
                <c:pt idx="3">
                  <c:v>4.0000000000000022E-2</c:v>
                </c:pt>
                <c:pt idx="4">
                  <c:v>3.0000000000000002E-2</c:v>
                </c:pt>
              </c:numCache>
            </c:numRef>
          </c:val>
        </c:ser>
      </c:pie3DChart>
    </c:plotArea>
    <c:legend>
      <c:legendPos val="r"/>
      <c:overlay val="1"/>
    </c:legend>
    <c:plotVisOnly val="1"/>
    <c:dispBlanksAs val="zero"/>
  </c:chart>
  <c:spPr>
    <a:ln>
      <a:noFill/>
    </a:ln>
    <a:effectLst>
      <a:outerShdw dist="50800" sx="1000" sy="1000" algn="ctr" rotWithShape="0">
        <a:schemeClr val="bg1"/>
      </a:out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11950517624949208"/>
          <c:y val="5.1275397261000756E-2"/>
          <c:w val="0.54185164077387671"/>
          <c:h val="0.875106469651520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9"/>
            <c:explosion val="4"/>
          </c:dPt>
          <c:dLbls>
            <c:dLbl>
              <c:idx val="0"/>
              <c:layout>
                <c:manualLayout>
                  <c:x val="0.24465034101478472"/>
                  <c:y val="0.12913745108133559"/>
                </c:manualLayout>
              </c:layout>
              <c:dLblPos val="bestFit"/>
              <c:showVal val="1"/>
              <c:showCatName val="1"/>
            </c:dLbl>
            <c:dLbl>
              <c:idx val="1"/>
              <c:layout>
                <c:manualLayout>
                  <c:x val="0.12790072760330387"/>
                  <c:y val="6.5145734980933442E-2"/>
                </c:manualLayout>
              </c:layout>
              <c:dLblPos val="bestFit"/>
              <c:showVal val="1"/>
              <c:showCatName val="1"/>
            </c:dLbl>
            <c:dLbl>
              <c:idx val="2"/>
              <c:layout>
                <c:manualLayout>
                  <c:x val="7.2649978909010662E-2"/>
                  <c:y val="-2.5459416872303773E-2"/>
                </c:manualLayout>
              </c:layout>
              <c:dLblPos val="bestFit"/>
              <c:showVal val="1"/>
              <c:showCatName val="1"/>
            </c:dLbl>
            <c:dLbl>
              <c:idx val="3"/>
              <c:layout>
                <c:manualLayout>
                  <c:x val="4.7290393066295462E-2"/>
                  <c:y val="-0.11277326775898169"/>
                </c:manualLayout>
              </c:layout>
              <c:dLblPos val="bestFit"/>
              <c:showVal val="1"/>
              <c:showCatName val="1"/>
            </c:dLbl>
            <c:dLbl>
              <c:idx val="4"/>
              <c:layout>
                <c:manualLayout>
                  <c:x val="4.2329950016982684E-2"/>
                  <c:y val="-0.17549282474091299"/>
                </c:manualLayout>
              </c:layout>
              <c:dLblPos val="bestFit"/>
              <c:showVal val="1"/>
              <c:showCatName val="1"/>
            </c:dLbl>
            <c:dLbl>
              <c:idx val="5"/>
              <c:layout>
                <c:manualLayout>
                  <c:x val="4.8281765108003485E-2"/>
                  <c:y val="-0.20977598733161099"/>
                </c:manualLayout>
              </c:layout>
              <c:dLblPos val="bestFit"/>
              <c:showVal val="1"/>
              <c:showCatName val="1"/>
            </c:dLbl>
            <c:dLbl>
              <c:idx val="6"/>
              <c:layout>
                <c:manualLayout>
                  <c:x val="5.6643279474478447E-2"/>
                  <c:y val="-0.2297855011415007"/>
                </c:manualLayout>
              </c:layout>
              <c:dLblPos val="bestFit"/>
              <c:showVal val="1"/>
              <c:showCatName val="1"/>
            </c:dLbl>
            <c:dLbl>
              <c:idx val="7"/>
              <c:layout>
                <c:manualLayout>
                  <c:x val="7.1247774458740323E-2"/>
                  <c:y val="-0.23960326786851538"/>
                </c:manualLayout>
              </c:layout>
              <c:dLblPos val="bestFit"/>
              <c:showVal val="1"/>
              <c:showCatName val="1"/>
            </c:dLbl>
            <c:dLbl>
              <c:idx val="8"/>
              <c:layout>
                <c:manualLayout>
                  <c:x val="8.6911715459384475E-2"/>
                  <c:y val="-0.24208225690103291"/>
                </c:manualLayout>
              </c:layout>
              <c:dLblPos val="bestFit"/>
              <c:showVal val="1"/>
              <c:showCatName val="1"/>
            </c:dLbl>
            <c:dLbl>
              <c:idx val="9"/>
              <c:layout>
                <c:manualLayout>
                  <c:x val="0.10755950740238789"/>
                  <c:y val="-0.24448496332958311"/>
                </c:manualLayout>
              </c:layout>
              <c:dLblPos val="bestFit"/>
              <c:showVal val="1"/>
              <c:showCatName val="1"/>
            </c:dLbl>
            <c:dLbl>
              <c:idx val="10"/>
              <c:layout>
                <c:manualLayout>
                  <c:x val="0.12639414305853264"/>
                  <c:y val="-0.24066829037775178"/>
                </c:manualLayout>
              </c:layout>
              <c:dLblPos val="bestFit"/>
              <c:showVal val="1"/>
              <c:showCatName val="1"/>
            </c:dLbl>
            <c:dLbl>
              <c:idx val="11"/>
              <c:layout>
                <c:manualLayout>
                  <c:x val="0.14493976289237551"/>
                  <c:y val="-0.2252754388792485"/>
                </c:manualLayout>
              </c:layout>
              <c:dLblPos val="bestFit"/>
              <c:showVal val="1"/>
              <c:showCatName val="1"/>
            </c:dLbl>
            <c:dLbl>
              <c:idx val="12"/>
              <c:layout>
                <c:manualLayout>
                  <c:x val="0.16499041470665371"/>
                  <c:y val="-0.20663197046963475"/>
                </c:manualLayout>
              </c:layout>
              <c:dLblPos val="bestFit"/>
              <c:showVal val="1"/>
              <c:showCatName val="1"/>
            </c:dLbl>
            <c:dLbl>
              <c:idx val="13"/>
              <c:layout>
                <c:manualLayout>
                  <c:x val="0.1865105089496974"/>
                  <c:y val="-0.18428781778550429"/>
                </c:manualLayout>
              </c:layout>
              <c:dLblPos val="bestFit"/>
              <c:showVal val="1"/>
              <c:showCatName val="1"/>
            </c:dLbl>
            <c:dLbl>
              <c:idx val="14"/>
              <c:layout>
                <c:manualLayout>
                  <c:x val="0.20602528721245941"/>
                  <c:y val="-0.15842684146206029"/>
                </c:manualLayout>
              </c:layout>
              <c:dLblPos val="bestFit"/>
              <c:showVal val="1"/>
              <c:showCatName val="1"/>
            </c:dLbl>
            <c:dLbl>
              <c:idx val="15"/>
              <c:layout>
                <c:manualLayout>
                  <c:x val="0.22448611314802244"/>
                  <c:y val="-0.12872435144138941"/>
                </c:manualLayout>
              </c:layout>
              <c:dLblPos val="bestFit"/>
              <c:showVal val="1"/>
              <c:showCatName val="1"/>
            </c:dLbl>
            <c:dLbl>
              <c:idx val="16"/>
              <c:layout>
                <c:manualLayout>
                  <c:x val="0.25302594788829752"/>
                  <c:y val="-9.6105909984962767E-2"/>
                </c:manualLayout>
              </c:layout>
              <c:dLblPos val="bestFit"/>
              <c:showVal val="1"/>
              <c:showCatName val="1"/>
            </c:dLbl>
            <c:dLbl>
              <c:idx val="17"/>
              <c:layout>
                <c:manualLayout>
                  <c:x val="0.28061728524810697"/>
                  <c:y val="-6.1295223848367414E-2"/>
                </c:manualLayout>
              </c:layout>
              <c:dLblPos val="bestFit"/>
              <c:showVal val="1"/>
              <c:showCatName val="1"/>
            </c:dLbl>
            <c:dLbl>
              <c:idx val="18"/>
              <c:layout>
                <c:manualLayout>
                  <c:x val="0.30598128992777607"/>
                  <c:y val="-2.4359187007390409E-2"/>
                </c:manualLayout>
              </c:layout>
              <c:dLblPos val="bestFit"/>
              <c:showVal val="1"/>
              <c:showCatName val="1"/>
            </c:dLbl>
            <c:txPr>
              <a:bodyPr anchor="t" anchorCtr="0"/>
              <a:lstStyle/>
              <a:p>
                <a:pPr>
                  <a:defRPr sz="1200" baseline="0"/>
                </a:pPr>
                <a:endParaRPr lang="ru-RU"/>
              </a:p>
            </c:txPr>
            <c:dLblPos val="bestFit"/>
            <c:showVal val="1"/>
            <c:showCatName val="1"/>
            <c:showLeaderLines val="1"/>
          </c:dLbls>
          <c:cat>
            <c:strRef>
              <c:f>Лист1!$A$2:$A$21</c:f>
              <c:strCache>
                <c:ptCount val="20"/>
                <c:pt idx="0">
                  <c:v>Москва</c:v>
                </c:pt>
                <c:pt idx="1">
                  <c:v>Новосибирск</c:v>
                </c:pt>
                <c:pt idx="2">
                  <c:v>Санкт-Петербург</c:v>
                </c:pt>
                <c:pt idx="3">
                  <c:v>Омск</c:v>
                </c:pt>
                <c:pt idx="4">
                  <c:v>Бишкек</c:v>
                </c:pt>
                <c:pt idx="5">
                  <c:v>Иркутск</c:v>
                </c:pt>
                <c:pt idx="6">
                  <c:v>Екатеринбург</c:v>
                </c:pt>
                <c:pt idx="7">
                  <c:v>Ижевск</c:v>
                </c:pt>
                <c:pt idx="8">
                  <c:v>Нижний Новгород</c:v>
                </c:pt>
                <c:pt idx="9">
                  <c:v>Красноярск</c:v>
                </c:pt>
                <c:pt idx="10">
                  <c:v>Челябинск</c:v>
                </c:pt>
                <c:pt idx="11">
                  <c:v>Тюмень</c:v>
                </c:pt>
                <c:pt idx="12">
                  <c:v>Воронеж</c:v>
                </c:pt>
                <c:pt idx="13">
                  <c:v>Уфа</c:v>
                </c:pt>
                <c:pt idx="14">
                  <c:v>Йошкар-Ола</c:v>
                </c:pt>
                <c:pt idx="15">
                  <c:v>Владивосток</c:v>
                </c:pt>
                <c:pt idx="16">
                  <c:v>Грозный</c:v>
                </c:pt>
                <c:pt idx="17">
                  <c:v>Казань</c:v>
                </c:pt>
                <c:pt idx="18">
                  <c:v>Якутск</c:v>
                </c:pt>
                <c:pt idx="19">
                  <c:v>Другие города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8530</c:v>
                </c:pt>
                <c:pt idx="1">
                  <c:v>5058</c:v>
                </c:pt>
                <c:pt idx="2">
                  <c:v>4545</c:v>
                </c:pt>
                <c:pt idx="3">
                  <c:v>3718</c:v>
                </c:pt>
                <c:pt idx="4">
                  <c:v>2601</c:v>
                </c:pt>
                <c:pt idx="5">
                  <c:v>1974</c:v>
                </c:pt>
                <c:pt idx="6">
                  <c:v>1949</c:v>
                </c:pt>
                <c:pt idx="7">
                  <c:v>1819</c:v>
                </c:pt>
                <c:pt idx="8">
                  <c:v>1769</c:v>
                </c:pt>
                <c:pt idx="9">
                  <c:v>1563</c:v>
                </c:pt>
                <c:pt idx="10">
                  <c:v>1351</c:v>
                </c:pt>
                <c:pt idx="11">
                  <c:v>1253</c:v>
                </c:pt>
                <c:pt idx="12">
                  <c:v>1237</c:v>
                </c:pt>
                <c:pt idx="13">
                  <c:v>1206</c:v>
                </c:pt>
                <c:pt idx="14">
                  <c:v>1125</c:v>
                </c:pt>
                <c:pt idx="15">
                  <c:v>1067</c:v>
                </c:pt>
                <c:pt idx="16">
                  <c:v>995</c:v>
                </c:pt>
                <c:pt idx="17">
                  <c:v>911</c:v>
                </c:pt>
                <c:pt idx="18">
                  <c:v>831</c:v>
                </c:pt>
                <c:pt idx="19">
                  <c:v>47012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95B9B-3CD2-4CB2-88B5-839664B6527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9F8E6-7507-4DF2-8A1B-E9D1F1F36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70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9F8E6-7507-4DF2-8A1B-E9D1F1F365A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9F8E6-7507-4DF2-8A1B-E9D1F1F365A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2780928"/>
            <a:ext cx="5830416" cy="1296144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293096"/>
            <a:ext cx="5832648" cy="1417712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452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568" y="1196752"/>
            <a:ext cx="79928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79912" y="116632"/>
            <a:ext cx="512291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47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055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37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80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79912" y="116632"/>
            <a:ext cx="512291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104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745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73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73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03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91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75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5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73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340768"/>
            <a:ext cx="4186808" cy="4320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340768"/>
            <a:ext cx="3970784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79912" y="116632"/>
            <a:ext cx="512291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05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32656"/>
            <a:ext cx="512291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11560" y="6309320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D396BCA-082B-4F78-AF7A-C457E7A6E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546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80000"/>
        </a:lnSpc>
        <a:spcBef>
          <a:spcPct val="0"/>
        </a:spcBef>
        <a:buNone/>
        <a:defRPr sz="2800" b="1" kern="12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hyperlink" Target="https://www.facebook.com/totaldictall" TargetMode="External"/><Relationship Id="rId7" Type="http://schemas.openxmlformats.org/officeDocument/2006/relationships/image" Target="../media/image76.jpeg"/><Relationship Id="rId2" Type="http://schemas.openxmlformats.org/officeDocument/2006/relationships/hyperlink" Target="https://vk.com/totaldic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hyperlink" Target="https://www.youtube.com/user/totaldict" TargetMode="External"/><Relationship Id="rId9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17" Type="http://schemas.openxmlformats.org/officeDocument/2006/relationships/image" Target="../media/image36.pn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5589290" cy="380192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6910536" cy="1296144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Ежегодная всемирная акция </a:t>
            </a:r>
            <a:br>
              <a:rPr lang="ru-RU" sz="2800" b="0" dirty="0" smtClean="0"/>
            </a:br>
            <a:r>
              <a:rPr lang="ru-RU" sz="2800" b="0" dirty="0" smtClean="0"/>
              <a:t>по проверке грамотности</a:t>
            </a:r>
            <a:endParaRPr lang="ru-RU" sz="2800" b="0" dirty="0"/>
          </a:p>
        </p:txBody>
      </p:sp>
      <p:pic>
        <p:nvPicPr>
          <p:cNvPr id="6" name="Picture 2" descr="D:\Тотальный диктант\2013\Маркетинг\Логотип\td_logo_201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03648" y="1844824"/>
            <a:ext cx="6696744" cy="1736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46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Медиа-эффект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Рисунок 3" descr="10362944_692605040819374_20732785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96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0438691_692605044152707_2522269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83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0439680_692605034152708_134324251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1085" y="0"/>
            <a:ext cx="9195085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Тотальный диктант на МКС</a:t>
            </a:r>
            <a:endParaRPr lang="ru-RU" dirty="0"/>
          </a:p>
        </p:txBody>
      </p:sp>
      <p:pic>
        <p:nvPicPr>
          <p:cNvPr id="6" name="Содержимое 5" descr="10446358_692605027486042_1728576127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355" t="2317" b="974"/>
          <a:stretch>
            <a:fillRect/>
          </a:stretch>
        </p:blipFill>
        <p:spPr>
          <a:xfrm>
            <a:off x="0" y="1196752"/>
            <a:ext cx="9145425" cy="5665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Тотальный диктант</a:t>
            </a:r>
            <a:br>
              <a:rPr lang="ru-RU" dirty="0" smtClean="0"/>
            </a:br>
            <a:r>
              <a:rPr lang="ru-RU" dirty="0" smtClean="0"/>
              <a:t>в Антарктиде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0568" y="1338486"/>
            <a:ext cx="9808411" cy="5517232"/>
          </a:xfrm>
        </p:spPr>
      </p:pic>
    </p:spTree>
    <p:extLst>
      <p:ext uri="{BB962C8B-B14F-4D97-AF65-F5344CB8AC3E}">
        <p14:creationId xmlns:p14="http://schemas.microsoft.com/office/powerpoint/2010/main" xmlns="" val="9843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Аудитория проекта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1691832"/>
              </p:ext>
            </p:extLst>
          </p:nvPr>
        </p:nvGraphicFramePr>
        <p:xfrm>
          <a:off x="611188" y="1557338"/>
          <a:ext cx="822960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Аудитория проекта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5436196"/>
              </p:ext>
            </p:extLst>
          </p:nvPr>
        </p:nvGraphicFramePr>
        <p:xfrm>
          <a:off x="611188" y="1557338"/>
          <a:ext cx="822960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Аудитория проекта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6726141"/>
              </p:ext>
            </p:extLst>
          </p:nvPr>
        </p:nvGraphicFramePr>
        <p:xfrm>
          <a:off x="611188" y="1557338"/>
          <a:ext cx="822960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Аудитория проекта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7678296"/>
              </p:ext>
            </p:extLst>
          </p:nvPr>
        </p:nvGraphicFramePr>
        <p:xfrm>
          <a:off x="611188" y="1557338"/>
          <a:ext cx="822960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32656"/>
            <a:ext cx="5410944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Города</a:t>
            </a:r>
            <a:br>
              <a:rPr lang="ru-RU" dirty="0" smtClean="0"/>
            </a:br>
            <a:r>
              <a:rPr lang="ru-RU" dirty="0" smtClean="0"/>
              <a:t>(количество участников  в 2015 году)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51269233"/>
              </p:ext>
            </p:extLst>
          </p:nvPr>
        </p:nvGraphicFramePr>
        <p:xfrm>
          <a:off x="467544" y="1052736"/>
          <a:ext cx="83732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проекте</a:t>
            </a:r>
            <a:endParaRPr lang="ru-RU" dirty="0"/>
          </a:p>
        </p:txBody>
      </p:sp>
      <p:pic>
        <p:nvPicPr>
          <p:cNvPr id="5" name="Содержимое 4" descr="DFT_152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10328077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на 2016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Тотальный диктант в апреле 2016: 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ru-RU" sz="2000" b="1" dirty="0" smtClean="0">
              <a:latin typeface="+mj-lt"/>
              <a:ea typeface="+mj-ea"/>
              <a:cs typeface="+mj-cs"/>
            </a:endParaRPr>
          </a:p>
          <a:p>
            <a:r>
              <a:rPr lang="ru-RU" sz="2000" b="1" dirty="0">
                <a:solidFill>
                  <a:schemeClr val="accent1"/>
                </a:solidFill>
              </a:rPr>
              <a:t>7</a:t>
            </a:r>
            <a:r>
              <a:rPr lang="ru-RU" sz="2000" b="1" dirty="0" smtClean="0">
                <a:solidFill>
                  <a:schemeClr val="accent1"/>
                </a:solidFill>
              </a:rPr>
              <a:t>00</a:t>
            </a:r>
            <a:r>
              <a:rPr lang="ru-RU" sz="2000" dirty="0" smtClean="0"/>
              <a:t> городов в </a:t>
            </a:r>
            <a:r>
              <a:rPr lang="ru-RU" sz="2000" b="1" dirty="0" smtClean="0">
                <a:solidFill>
                  <a:schemeClr val="accent1"/>
                </a:solidFill>
              </a:rPr>
              <a:t>70-80 </a:t>
            </a:r>
            <a:r>
              <a:rPr lang="ru-RU" sz="2000" dirty="0" smtClean="0"/>
              <a:t>странах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1500</a:t>
            </a:r>
            <a:r>
              <a:rPr lang="ru-RU" sz="2000" dirty="0" smtClean="0"/>
              <a:t> площадок на </a:t>
            </a:r>
            <a:r>
              <a:rPr lang="ru-RU" sz="2000" b="1" dirty="0" smtClean="0">
                <a:solidFill>
                  <a:schemeClr val="accent1"/>
                </a:solidFill>
              </a:rPr>
              <a:t>6</a:t>
            </a:r>
            <a:r>
              <a:rPr lang="ru-RU" sz="2000" dirty="0" smtClean="0"/>
              <a:t> континентах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150 000 </a:t>
            </a:r>
            <a:r>
              <a:rPr lang="ru-RU" sz="2000" dirty="0" smtClean="0"/>
              <a:t>участников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350 000 </a:t>
            </a:r>
            <a:r>
              <a:rPr lang="ru-RU" sz="2000" dirty="0" smtClean="0"/>
              <a:t>просмотров трансляции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15 000 </a:t>
            </a:r>
            <a:r>
              <a:rPr lang="ru-RU" sz="2000" dirty="0" smtClean="0"/>
              <a:t>волонтеров-организаторов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7 000 </a:t>
            </a:r>
            <a:r>
              <a:rPr lang="ru-RU" sz="2000" dirty="0" smtClean="0"/>
              <a:t>публикаций и сюжетов в СМИ</a:t>
            </a:r>
          </a:p>
          <a:p>
            <a:r>
              <a:rPr lang="ru-RU" sz="2000" dirty="0" smtClean="0"/>
              <a:t>Тотальный диктант в Госдуме РФ и </a:t>
            </a:r>
            <a:r>
              <a:rPr lang="ru-RU" sz="2000" dirty="0" err="1" smtClean="0"/>
              <a:t>мосгордуме</a:t>
            </a:r>
            <a:endParaRPr lang="ru-RU" sz="2000" dirty="0" smtClean="0"/>
          </a:p>
          <a:p>
            <a:r>
              <a:rPr lang="ru-RU" sz="2000" dirty="0" smtClean="0"/>
              <a:t>участие известных деятелей шоу-бизнеса, культуры, искусства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лет в Рубцовске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2012 год – 1 площадка 37 участников </a:t>
            </a:r>
          </a:p>
          <a:p>
            <a:r>
              <a:rPr lang="ru-RU" dirty="0" smtClean="0"/>
              <a:t>2013 год – 3 площадки </a:t>
            </a:r>
            <a:r>
              <a:rPr lang="ru-RU" smtClean="0"/>
              <a:t>63 участника </a:t>
            </a:r>
            <a:endParaRPr lang="ru-RU" dirty="0" smtClean="0"/>
          </a:p>
          <a:p>
            <a:r>
              <a:rPr lang="ru-RU" dirty="0" smtClean="0"/>
              <a:t>2014 год – 4 площадки 98 участников (специалисты МФЦ писали диктант всем коллективом)</a:t>
            </a:r>
          </a:p>
          <a:p>
            <a:r>
              <a:rPr lang="ru-RU" dirty="0" smtClean="0"/>
              <a:t>2015 год – 4 площадки 110 участников </a:t>
            </a:r>
          </a:p>
          <a:p>
            <a:r>
              <a:rPr lang="ru-RU" dirty="0" smtClean="0"/>
              <a:t>2016 год – 6 площадок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Русский язык по вторникам, пятницам, четвергам и субботам…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2013 года организованы занятия по повышению грамотности </a:t>
            </a:r>
            <a:endParaRPr lang="ru-RU" dirty="0"/>
          </a:p>
        </p:txBody>
      </p:sp>
      <p:pic>
        <p:nvPicPr>
          <p:cNvPr id="4" name="Рисунок 3" descr="з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7108" y="2643182"/>
            <a:ext cx="5109536" cy="339526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Центральная городская библиотека</a:t>
            </a:r>
            <a:endParaRPr lang="ru-RU" dirty="0"/>
          </a:p>
        </p:txBody>
      </p:sp>
      <p:pic>
        <p:nvPicPr>
          <p:cNvPr id="4" name="Содержимое 3" descr="первый стол у стены заместитель главы по социальным вопросам И.Папушев и депутат М.Гинатул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928802"/>
            <a:ext cx="5471583" cy="4103687"/>
          </a:xfrm>
        </p:spPr>
      </p:pic>
      <p:pic>
        <p:nvPicPr>
          <p:cNvPr id="5" name="Рисунок 4" descr="Русанова О.В. диктует текст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2872679" cy="383023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Центральная городская библиотека</a:t>
            </a:r>
            <a:endParaRPr lang="ru-RU" dirty="0"/>
          </a:p>
        </p:txBody>
      </p:sp>
      <p:pic>
        <p:nvPicPr>
          <p:cNvPr id="4" name="Содержимое 3" descr="DSC011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4301" y="1557338"/>
            <a:ext cx="7303374" cy="410368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Юношеская библиотека</a:t>
            </a:r>
            <a:endParaRPr lang="ru-RU" dirty="0"/>
          </a:p>
        </p:txBody>
      </p:sp>
      <p:pic>
        <p:nvPicPr>
          <p:cNvPr id="4" name="Содержимое 3" descr="Диктант в юношеск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4572032" cy="3429024"/>
          </a:xfrm>
        </p:spPr>
      </p:pic>
      <p:pic>
        <p:nvPicPr>
          <p:cNvPr id="6" name="Рисунок 5" descr="т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089668"/>
            <a:ext cx="4738721" cy="355404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работ</a:t>
            </a:r>
            <a:endParaRPr lang="ru-RU" dirty="0"/>
          </a:p>
        </p:txBody>
      </p:sp>
      <p:pic>
        <p:nvPicPr>
          <p:cNvPr id="5" name="Рисунок 4" descr="DSC01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7858148" cy="441540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Консультации филологов</a:t>
            </a:r>
            <a:endParaRPr lang="ru-RU" dirty="0"/>
          </a:p>
        </p:txBody>
      </p:sp>
      <p:pic>
        <p:nvPicPr>
          <p:cNvPr id="4" name="Содержимое 3" descr="DSC01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12" y="1714488"/>
            <a:ext cx="2305818" cy="4103687"/>
          </a:xfrm>
        </p:spPr>
      </p:pic>
      <p:pic>
        <p:nvPicPr>
          <p:cNvPr id="5" name="Рисунок 4" descr="DSC01237.JPG"/>
          <p:cNvPicPr>
            <a:picLocks noChangeAspect="1"/>
          </p:cNvPicPr>
          <p:nvPr/>
        </p:nvPicPr>
        <p:blipFill>
          <a:blip r:embed="rId3" cstate="print"/>
          <a:srcRect l="10588"/>
          <a:stretch>
            <a:fillRect/>
          </a:stretch>
        </p:blipFill>
        <p:spPr>
          <a:xfrm>
            <a:off x="285720" y="2571744"/>
            <a:ext cx="5429288" cy="341190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Отличники</a:t>
            </a:r>
            <a:endParaRPr lang="ru-RU" dirty="0"/>
          </a:p>
        </p:txBody>
      </p:sp>
      <p:pic>
        <p:nvPicPr>
          <p:cNvPr id="4" name="Содержимое 3" descr="DSC01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78304" y="1428735"/>
            <a:ext cx="2899778" cy="5160763"/>
          </a:xfrm>
        </p:spPr>
      </p:pic>
      <p:pic>
        <p:nvPicPr>
          <p:cNvPr id="5" name="Рисунок 4" descr="DSC01266.JPG"/>
          <p:cNvPicPr>
            <a:picLocks noChangeAspect="1"/>
          </p:cNvPicPr>
          <p:nvPr/>
        </p:nvPicPr>
        <p:blipFill>
          <a:blip r:embed="rId3" cstate="print"/>
          <a:srcRect l="16630" t="23958" r="11069"/>
          <a:stretch>
            <a:fillRect/>
          </a:stretch>
        </p:blipFill>
        <p:spPr>
          <a:xfrm>
            <a:off x="357158" y="1357298"/>
            <a:ext cx="2786082" cy="5214950"/>
          </a:xfrm>
          <a:prstGeom prst="rect">
            <a:avLst/>
          </a:prstGeom>
        </p:spPr>
      </p:pic>
      <p:pic>
        <p:nvPicPr>
          <p:cNvPr id="7" name="Рисунок 6" descr="DSC01263.JPG"/>
          <p:cNvPicPr>
            <a:picLocks noChangeAspect="1"/>
          </p:cNvPicPr>
          <p:nvPr/>
        </p:nvPicPr>
        <p:blipFill>
          <a:blip r:embed="rId4" cstate="print"/>
          <a:srcRect t="17708" r="40731" b="4166"/>
          <a:stretch>
            <a:fillRect/>
          </a:stretch>
        </p:blipFill>
        <p:spPr>
          <a:xfrm>
            <a:off x="3428992" y="1285860"/>
            <a:ext cx="2283908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партнеры и спонсоры</a:t>
            </a:r>
            <a:endParaRPr lang="ru-RU" dirty="0"/>
          </a:p>
        </p:txBody>
      </p:sp>
      <p:pic>
        <p:nvPicPr>
          <p:cNvPr id="1026" name="Picture 2" descr="Z:\Реклама (Корел)\Sveta (корел)\2016\тотальный диктант\TUIFooterLog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357298"/>
            <a:ext cx="2055728" cy="1913135"/>
          </a:xfrm>
          <a:prstGeom prst="rect">
            <a:avLst/>
          </a:prstGeom>
          <a:noFill/>
        </p:spPr>
      </p:pic>
      <p:pic>
        <p:nvPicPr>
          <p:cNvPr id="1027" name="Picture 3" descr="Z:\Реклама (Корел)\Sveta (корел)\2016\тотальный диктант\6d6b89b78a0922714778f42eb1aeea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786322"/>
            <a:ext cx="1618393" cy="772415"/>
          </a:xfrm>
          <a:prstGeom prst="rect">
            <a:avLst/>
          </a:prstGeom>
          <a:noFill/>
        </p:spPr>
      </p:pic>
      <p:pic>
        <p:nvPicPr>
          <p:cNvPr id="1029" name="Picture 5" descr="Z:\Реклама (Корел)\Sveta (корел)\2016\тотальный диктант\a25ca4639f3e77099090b048bc17a72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286124"/>
            <a:ext cx="5278684" cy="887779"/>
          </a:xfrm>
          <a:prstGeom prst="rect">
            <a:avLst/>
          </a:prstGeom>
          <a:noFill/>
        </p:spPr>
      </p:pic>
      <p:pic>
        <p:nvPicPr>
          <p:cNvPr id="1030" name="Picture 6" descr="Z:\Реклама (Корел)\Sveta (корел)\2016\тотальный диктант\e2e9d8251b40ea68bea8267c989f34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5000636"/>
            <a:ext cx="1618392" cy="537012"/>
          </a:xfrm>
          <a:prstGeom prst="rect">
            <a:avLst/>
          </a:prstGeom>
          <a:noFill/>
        </p:spPr>
      </p:pic>
      <p:pic>
        <p:nvPicPr>
          <p:cNvPr id="1031" name="Picture 7" descr="Z:\Реклама (Корел)\Sveta (корел)\2016\тотальный диктант\fd0f9a93eb234e28c91da39cd58369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929198"/>
            <a:ext cx="1431294" cy="546494"/>
          </a:xfrm>
          <a:prstGeom prst="rect">
            <a:avLst/>
          </a:prstGeom>
          <a:noFill/>
        </p:spPr>
      </p:pic>
      <p:pic>
        <p:nvPicPr>
          <p:cNvPr id="1032" name="Picture 8" descr="Z:\Реклама (Корел)\Sveta (корел)\2016\тотальный диктант\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857760"/>
            <a:ext cx="1857388" cy="599157"/>
          </a:xfrm>
          <a:prstGeom prst="rect">
            <a:avLst/>
          </a:prstGeom>
          <a:noFill/>
        </p:spPr>
      </p:pic>
      <p:pic>
        <p:nvPicPr>
          <p:cNvPr id="1033" name="Picture 9" descr="Z:\Реклама (Корел)\Sveta (корел)\2016\тотальный диктант\ri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1500174"/>
            <a:ext cx="1807416" cy="1806558"/>
          </a:xfrm>
          <a:prstGeom prst="rect">
            <a:avLst/>
          </a:prstGeom>
          <a:noFill/>
        </p:spPr>
      </p:pic>
      <p:pic>
        <p:nvPicPr>
          <p:cNvPr id="1034" name="Picture 10" descr="Z:\Реклама (Корел)\Sveta (корел)\2016\логотип\Логотин ЦГБ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1857364"/>
            <a:ext cx="3782991" cy="954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96752"/>
            <a:ext cx="7524328" cy="5112568"/>
          </a:xfrm>
        </p:spPr>
        <p:txBody>
          <a:bodyPr>
            <a:normAutofit fontScale="92500"/>
          </a:bodyPr>
          <a:lstStyle/>
          <a:p>
            <a:pPr>
              <a:spcBef>
                <a:spcPts val="2400"/>
              </a:spcBef>
              <a:buNone/>
            </a:pPr>
            <a:r>
              <a:rPr lang="ru-RU" sz="2400" dirty="0" smtClean="0"/>
              <a:t>Общественный некоммерческий проект</a:t>
            </a:r>
          </a:p>
          <a:p>
            <a:pPr lvl="0">
              <a:spcBef>
                <a:spcPts val="2400"/>
              </a:spcBef>
              <a:buNone/>
            </a:pPr>
            <a:r>
              <a:rPr lang="ru-RU" sz="2400" dirty="0" smtClean="0"/>
              <a:t>Добровольный диктант для всех желающих</a:t>
            </a:r>
          </a:p>
          <a:p>
            <a:pPr>
              <a:spcBef>
                <a:spcPts val="2400"/>
              </a:spcBef>
              <a:buNone/>
            </a:pPr>
            <a:r>
              <a:rPr lang="ru-RU" sz="2400" dirty="0" smtClean="0"/>
              <a:t>Один раз в год </a:t>
            </a:r>
          </a:p>
          <a:p>
            <a:pPr>
              <a:spcBef>
                <a:spcPts val="2400"/>
              </a:spcBef>
              <a:buNone/>
            </a:pPr>
            <a:r>
              <a:rPr lang="ru-RU" sz="2400" dirty="0" smtClean="0"/>
              <a:t>Во всем мире</a:t>
            </a:r>
          </a:p>
          <a:p>
            <a:pPr>
              <a:spcBef>
                <a:spcPts val="2400"/>
              </a:spcBef>
              <a:buNone/>
            </a:pPr>
            <a:r>
              <a:rPr lang="ru-RU" sz="2400" dirty="0" smtClean="0"/>
              <a:t>Авторский текст современного классика</a:t>
            </a:r>
          </a:p>
          <a:p>
            <a:pPr lvl="0">
              <a:spcBef>
                <a:spcPts val="2400"/>
              </a:spcBef>
              <a:buNone/>
            </a:pPr>
            <a:r>
              <a:rPr lang="ru-RU" sz="2400" dirty="0" smtClean="0"/>
              <a:t>Организатор – фонд «Тотальный диктант» (Новосибирск)</a:t>
            </a:r>
          </a:p>
          <a:p>
            <a:pPr lvl="0">
              <a:spcBef>
                <a:spcPts val="2400"/>
              </a:spcBef>
              <a:buNone/>
            </a:pPr>
            <a:r>
              <a:rPr lang="ru-RU" sz="2400" dirty="0" smtClean="0"/>
              <a:t>Координаторы в городах – добровольцы </a:t>
            </a:r>
            <a:r>
              <a:rPr lang="ru-RU" sz="2200" i="1" dirty="0" smtClean="0"/>
              <a:t>(частные лица и организации, заключившие соглашение с фондом   				«Тотальный диктант»)</a:t>
            </a:r>
          </a:p>
          <a:p>
            <a:pPr lvl="0" algn="ctr"/>
            <a:endParaRPr lang="ru-RU" sz="2700" dirty="0" smtClean="0"/>
          </a:p>
          <a:p>
            <a:endParaRPr lang="ru-RU" dirty="0" smtClean="0"/>
          </a:p>
        </p:txBody>
      </p:sp>
      <p:pic>
        <p:nvPicPr>
          <p:cNvPr id="8" name="Рисунок 7" descr="1378708864_monotone_earth_world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656" y="2996952"/>
            <a:ext cx="720000" cy="720000"/>
          </a:xfrm>
          <a:prstGeom prst="rect">
            <a:avLst/>
          </a:prstGeom>
        </p:spPr>
      </p:pic>
      <p:pic>
        <p:nvPicPr>
          <p:cNvPr id="10" name="Рисунок 9" descr="black-white-metro-books-ico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717104"/>
            <a:ext cx="648000" cy="648000"/>
          </a:xfrm>
          <a:prstGeom prst="rect">
            <a:avLst/>
          </a:prstGeom>
        </p:spPr>
      </p:pic>
      <p:pic>
        <p:nvPicPr>
          <p:cNvPr id="12" name="Рисунок 11" descr="26956-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124744"/>
            <a:ext cx="720000" cy="720000"/>
          </a:xfrm>
          <a:prstGeom prst="rect">
            <a:avLst/>
          </a:prstGeom>
        </p:spPr>
      </p:pic>
      <p:pic>
        <p:nvPicPr>
          <p:cNvPr id="13" name="Рисунок 12" descr="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365184"/>
            <a:ext cx="720000" cy="720000"/>
          </a:xfrm>
          <a:prstGeom prst="rect">
            <a:avLst/>
          </a:prstGeom>
        </p:spPr>
      </p:pic>
      <p:pic>
        <p:nvPicPr>
          <p:cNvPr id="15" name="Рисунок 14" descr="icon_pas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5013256"/>
            <a:ext cx="720000" cy="720000"/>
          </a:xfrm>
          <a:prstGeom prst="rect">
            <a:avLst/>
          </a:prstGeom>
        </p:spPr>
      </p:pic>
      <p:pic>
        <p:nvPicPr>
          <p:cNvPr id="16" name="Рисунок 15" descr="Take_Action_icon_(The_Noun_Project)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648" y="1844896"/>
            <a:ext cx="648000" cy="648000"/>
          </a:xfrm>
          <a:prstGeom prst="rect">
            <a:avLst/>
          </a:prstGeom>
        </p:spPr>
      </p:pic>
      <p:pic>
        <p:nvPicPr>
          <p:cNvPr id="18" name="Рисунок 17" descr="calendar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648" y="2492896"/>
            <a:ext cx="576000" cy="5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Больше о проекте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31640" y="1556792"/>
            <a:ext cx="7509520" cy="410445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2400"/>
              </a:spcBef>
              <a:buNone/>
            </a:pPr>
            <a:r>
              <a:rPr lang="en-US" dirty="0" smtClean="0">
                <a:hlinkClick r:id="rId2"/>
              </a:rPr>
              <a:t>http://totaldict.ru/ </a:t>
            </a:r>
          </a:p>
          <a:p>
            <a:pPr>
              <a:spcBef>
                <a:spcPts val="2400"/>
              </a:spcBef>
              <a:buNone/>
            </a:pPr>
            <a:r>
              <a:rPr lang="en-US" dirty="0" smtClean="0">
                <a:hlinkClick r:id="rId2"/>
              </a:rPr>
              <a:t>https://vk.com/totaldict</a:t>
            </a:r>
            <a:endParaRPr lang="en-US" dirty="0" smtClean="0"/>
          </a:p>
          <a:p>
            <a:pPr>
              <a:spcBef>
                <a:spcPts val="2400"/>
              </a:spcBef>
              <a:buNone/>
            </a:pPr>
            <a:r>
              <a:rPr lang="en-US" dirty="0" smtClean="0">
                <a:hlinkClick r:id="rId3"/>
              </a:rPr>
              <a:t>https://www.facebook.com/totaldictall</a:t>
            </a:r>
            <a:endParaRPr lang="en-US" dirty="0" smtClean="0"/>
          </a:p>
          <a:p>
            <a:pPr>
              <a:spcBef>
                <a:spcPts val="3000"/>
              </a:spcBef>
              <a:buNone/>
            </a:pPr>
            <a:r>
              <a:rPr lang="en-US" dirty="0" smtClean="0">
                <a:hlinkClick r:id="rId4"/>
              </a:rPr>
              <a:t>https://www.youtube.com/user/totaldict</a:t>
            </a:r>
            <a:endParaRPr lang="ru-RU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en-US" dirty="0" smtClean="0"/>
              <a:t>#</a:t>
            </a:r>
            <a:r>
              <a:rPr lang="en-US" dirty="0" err="1" smtClean="0"/>
              <a:t>totaldict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#</a:t>
            </a:r>
            <a:r>
              <a:rPr lang="ru-RU" dirty="0" err="1" smtClean="0"/>
              <a:t>тотальныйдиктант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#</a:t>
            </a:r>
            <a:r>
              <a:rPr lang="en-US" dirty="0" err="1" smtClean="0"/>
              <a:t>totaldictmsk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@</a:t>
            </a:r>
            <a:r>
              <a:rPr lang="en-US" dirty="0" err="1" smtClean="0"/>
              <a:t>totaldictmsk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6" name="Рисунок 5" descr="1401408088_v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060928"/>
            <a:ext cx="720000" cy="720000"/>
          </a:xfrm>
          <a:prstGeom prst="rect">
            <a:avLst/>
          </a:prstGeom>
        </p:spPr>
      </p:pic>
      <p:pic>
        <p:nvPicPr>
          <p:cNvPr id="7" name="Рисунок 6" descr="_318-31350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780928"/>
            <a:ext cx="540000" cy="540000"/>
          </a:xfrm>
          <a:prstGeom prst="rect">
            <a:avLst/>
          </a:prstGeom>
        </p:spPr>
      </p:pic>
      <p:pic>
        <p:nvPicPr>
          <p:cNvPr id="8" name="Рисунок 7" descr="_318-646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4077072"/>
            <a:ext cx="576000" cy="576000"/>
          </a:xfrm>
          <a:prstGeom prst="rect">
            <a:avLst/>
          </a:prstGeom>
        </p:spPr>
      </p:pic>
      <p:pic>
        <p:nvPicPr>
          <p:cNvPr id="10" name="Рисунок 9" descr="126810-simple-black-square-icon-business-www-search-p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3640" y="1340768"/>
            <a:ext cx="828000" cy="828000"/>
          </a:xfrm>
          <a:prstGeom prst="rect">
            <a:avLst/>
          </a:prstGeom>
        </p:spPr>
      </p:pic>
      <p:pic>
        <p:nvPicPr>
          <p:cNvPr id="11" name="Рисунок 10" descr="youtube-logo_318-3192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3393056"/>
            <a:ext cx="576000" cy="5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Охват аудитории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8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Тотальный диктант в 2015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93860" y="3256528"/>
            <a:ext cx="163832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549 </a:t>
            </a:r>
            <a:r>
              <a:rPr lang="ru-RU" b="1" dirty="0" smtClean="0">
                <a:solidFill>
                  <a:srgbClr val="000000"/>
                </a:solidFill>
              </a:rPr>
              <a:t>городов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ru-RU" b="1" dirty="0"/>
              <a:t>в</a:t>
            </a:r>
            <a:r>
              <a:rPr lang="ru-RU" b="1" dirty="0" smtClean="0"/>
              <a:t> </a:t>
            </a:r>
            <a:r>
              <a:rPr lang="ru-RU" sz="2400" b="1" dirty="0" smtClean="0"/>
              <a:t>58 </a:t>
            </a:r>
            <a:r>
              <a:rPr lang="ru-RU" b="1" dirty="0" smtClean="0"/>
              <a:t>странах</a:t>
            </a:r>
            <a:endParaRPr lang="ru-RU" b="1" dirty="0"/>
          </a:p>
        </p:txBody>
      </p:sp>
      <p:pic>
        <p:nvPicPr>
          <p:cNvPr id="7" name="Изображение 6" descr="worldwide_loca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00" y="2377204"/>
            <a:ext cx="800887" cy="8008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38076" y="3254787"/>
            <a:ext cx="118542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1198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площадок</a:t>
            </a:r>
            <a:endParaRPr lang="ru-RU" dirty="0"/>
          </a:p>
        </p:txBody>
      </p:sp>
      <p:pic>
        <p:nvPicPr>
          <p:cNvPr id="10" name="Изображение 9" descr="facebook_places-2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92" y="2309307"/>
            <a:ext cx="864096" cy="8640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22252" y="3254787"/>
            <a:ext cx="261810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AD0101"/>
                </a:solidFill>
              </a:rPr>
              <a:t>108 200</a:t>
            </a:r>
            <a:r>
              <a:rPr lang="ru-RU" sz="2000" b="1" dirty="0">
                <a:solidFill>
                  <a:srgbClr val="AD0101"/>
                </a:solidFill>
              </a:rPr>
              <a:t> </a:t>
            </a:r>
            <a:r>
              <a:rPr lang="ru-RU" b="1" dirty="0" smtClean="0">
                <a:solidFill>
                  <a:srgbClr val="AD0101"/>
                </a:solidFill>
              </a:rPr>
              <a:t>участников</a:t>
            </a:r>
            <a:r>
              <a:rPr lang="en-US" b="1" dirty="0" smtClean="0">
                <a:solidFill>
                  <a:srgbClr val="AD0101"/>
                </a:solidFill>
              </a:rPr>
              <a:t/>
            </a:r>
            <a:br>
              <a:rPr lang="en-US" b="1" dirty="0" smtClean="0">
                <a:solidFill>
                  <a:srgbClr val="AD0101"/>
                </a:solidFill>
              </a:rPr>
            </a:br>
            <a:r>
              <a:rPr lang="ru-RU" dirty="0" smtClean="0"/>
              <a:t>(</a:t>
            </a:r>
            <a:r>
              <a:rPr lang="ru-RU" dirty="0"/>
              <a:t>включая 14 500 онлайн)</a:t>
            </a:r>
          </a:p>
        </p:txBody>
      </p:sp>
      <p:pic>
        <p:nvPicPr>
          <p:cNvPr id="12" name="Изображение 11" descr="89-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00" y="2313995"/>
            <a:ext cx="864096" cy="864096"/>
          </a:xfrm>
          <a:prstGeom prst="rect">
            <a:avLst/>
          </a:prstGeom>
        </p:spPr>
      </p:pic>
      <p:pic>
        <p:nvPicPr>
          <p:cNvPr id="13" name="Изображение 12" descr="88-25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80" y="2313995"/>
            <a:ext cx="864096" cy="8640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47320" y="4653136"/>
            <a:ext cx="2172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250 000 </a:t>
            </a:r>
            <a:r>
              <a:rPr lang="ru-RU" dirty="0" smtClean="0"/>
              <a:t>просмотров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онлайн</a:t>
            </a:r>
            <a:r>
              <a:rPr lang="ru-RU" dirty="0"/>
              <a:t>-трансляции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70403" y="4653136"/>
            <a:ext cx="1337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12 </a:t>
            </a:r>
            <a:r>
              <a:rPr lang="ru-RU" b="1" dirty="0" smtClean="0"/>
              <a:t>000</a:t>
            </a:r>
            <a:br>
              <a:rPr lang="ru-RU" b="1" dirty="0" smtClean="0"/>
            </a:br>
            <a:r>
              <a:rPr lang="ru-RU" dirty="0" smtClean="0"/>
              <a:t>волонтеров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83019" y="4653136"/>
            <a:ext cx="22494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23 900 </a:t>
            </a:r>
            <a:r>
              <a:rPr lang="ru-RU" dirty="0" smtClean="0"/>
              <a:t>слушателей</a:t>
            </a:r>
            <a:br>
              <a:rPr lang="ru-RU" dirty="0" smtClean="0"/>
            </a:br>
            <a:r>
              <a:rPr lang="ru-RU" dirty="0" smtClean="0"/>
              <a:t>подготовительных</a:t>
            </a:r>
            <a:br>
              <a:rPr lang="ru-RU" dirty="0" smtClean="0"/>
            </a:br>
            <a:r>
              <a:rPr lang="ru-RU" dirty="0" smtClean="0"/>
              <a:t>курсов </a:t>
            </a:r>
            <a:r>
              <a:rPr lang="ru-RU" dirty="0"/>
              <a:t>в </a:t>
            </a:r>
            <a:r>
              <a:rPr lang="ru-RU" b="1" dirty="0"/>
              <a:t>123</a:t>
            </a:r>
            <a:r>
              <a:rPr lang="ru-RU" dirty="0"/>
              <a:t> городах</a:t>
            </a:r>
          </a:p>
        </p:txBody>
      </p:sp>
      <p:pic>
        <p:nvPicPr>
          <p:cNvPr id="17" name="Изображение 16" descr="24.TV-12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60" y="4653136"/>
            <a:ext cx="504056" cy="504056"/>
          </a:xfrm>
          <a:prstGeom prst="rect">
            <a:avLst/>
          </a:prstGeom>
        </p:spPr>
      </p:pic>
      <p:pic>
        <p:nvPicPr>
          <p:cNvPr id="18" name="Изображение 17" descr="Volunteer-Hand-Ic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55" y="4725144"/>
            <a:ext cx="413122" cy="413122"/>
          </a:xfrm>
          <a:prstGeom prst="rect">
            <a:avLst/>
          </a:prstGeom>
        </p:spPr>
      </p:pic>
      <p:pic>
        <p:nvPicPr>
          <p:cNvPr id="19" name="Изображение 18" descr="Training-vecto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53136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16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развития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4918528"/>
              </p:ext>
            </p:extLst>
          </p:nvPr>
        </p:nvGraphicFramePr>
        <p:xfrm>
          <a:off x="611188" y="1557338"/>
          <a:ext cx="822960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Медиа-эффект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2448272"/>
          </a:xfrm>
        </p:spPr>
        <p:txBody>
          <a:bodyPr>
            <a:noAutofit/>
          </a:bodyPr>
          <a:lstStyle/>
          <a:p>
            <a:pPr marL="0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chemeClr val="accent1"/>
                </a:solidFill>
              </a:rPr>
              <a:t>Тотальный диктант – самое освещаемое в СМИ региональное событие в истории России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/>
              <a:t>Итоги информационной кампании 2015 года:</a:t>
            </a:r>
          </a:p>
          <a:p>
            <a:pPr>
              <a:spcBef>
                <a:spcPts val="400"/>
              </a:spcBef>
            </a:pPr>
            <a:r>
              <a:rPr lang="ru-RU" sz="1600" b="1" dirty="0" smtClean="0">
                <a:solidFill>
                  <a:schemeClr val="accent1"/>
                </a:solidFill>
              </a:rPr>
              <a:t>6 000 </a:t>
            </a:r>
            <a:r>
              <a:rPr lang="ru-RU" sz="1600" dirty="0" smtClean="0"/>
              <a:t>публикаций в СМИ</a:t>
            </a:r>
            <a:endParaRPr lang="en-US" sz="1600" dirty="0" smtClean="0"/>
          </a:p>
          <a:p>
            <a:pPr>
              <a:spcBef>
                <a:spcPts val="400"/>
              </a:spcBef>
            </a:pPr>
            <a:r>
              <a:rPr lang="ru-RU" sz="1600" b="1" dirty="0" smtClean="0">
                <a:solidFill>
                  <a:schemeClr val="accent1"/>
                </a:solidFill>
              </a:rPr>
              <a:t>250</a:t>
            </a:r>
            <a:r>
              <a:rPr lang="ru-RU" sz="1600" dirty="0" smtClean="0"/>
              <a:t> видеосюжетов, включая выходы в новостных блоках всех федеральных телеканалов (Россия 1, Россия 24, 1 канал, НТВ, </a:t>
            </a:r>
            <a:r>
              <a:rPr lang="ru-RU" sz="1600" dirty="0" err="1" smtClean="0"/>
              <a:t>Рен-ТВ</a:t>
            </a:r>
            <a:r>
              <a:rPr lang="ru-RU" sz="1600" dirty="0" smtClean="0"/>
              <a:t>, сюжеты в итоговых выпусках новостей, сюжет в программе «Вечерний Ургант» и др.)</a:t>
            </a:r>
          </a:p>
          <a:p>
            <a:pPr>
              <a:spcBef>
                <a:spcPts val="400"/>
              </a:spcBef>
            </a:pPr>
            <a:r>
              <a:rPr lang="ru-RU" sz="1600" b="1" dirty="0" smtClean="0">
                <a:solidFill>
                  <a:schemeClr val="accent1"/>
                </a:solidFill>
              </a:rPr>
              <a:t>860 000 </a:t>
            </a:r>
            <a:r>
              <a:rPr lang="ru-RU" sz="1600" dirty="0" smtClean="0"/>
              <a:t>посетителей и </a:t>
            </a:r>
            <a:r>
              <a:rPr lang="ru-RU" sz="1600" b="1" dirty="0" smtClean="0">
                <a:solidFill>
                  <a:schemeClr val="accent1"/>
                </a:solidFill>
              </a:rPr>
              <a:t>7,5 млн </a:t>
            </a:r>
            <a:r>
              <a:rPr lang="ru-RU" sz="1600" dirty="0" smtClean="0"/>
              <a:t>просмотров страниц на </a:t>
            </a:r>
            <a:r>
              <a:rPr lang="en-US" sz="1600" dirty="0" smtClean="0"/>
              <a:t>totaldict.ru</a:t>
            </a:r>
            <a:endParaRPr lang="ru-RU" sz="1600" dirty="0" smtClean="0"/>
          </a:p>
          <a:p>
            <a:pPr>
              <a:spcBef>
                <a:spcPts val="400"/>
              </a:spcBef>
            </a:pPr>
            <a:r>
              <a:rPr lang="ru-RU" sz="1600" b="1" dirty="0" smtClean="0">
                <a:solidFill>
                  <a:schemeClr val="accent1"/>
                </a:solidFill>
              </a:rPr>
              <a:t>16 500 </a:t>
            </a:r>
            <a:r>
              <a:rPr lang="ru-RU" sz="1600" dirty="0" smtClean="0"/>
              <a:t>сообщений в блогах и </a:t>
            </a:r>
            <a:r>
              <a:rPr lang="ru-RU" sz="1600" dirty="0" err="1" smtClean="0"/>
              <a:t>соцсетях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4" name="Рисунок 3" descr="5bdf8cc975f924d8e3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5688" y="3275832"/>
            <a:ext cx="1828800" cy="585216"/>
          </a:xfrm>
          <a:prstGeom prst="rect">
            <a:avLst/>
          </a:prstGeom>
        </p:spPr>
      </p:pic>
      <p:pic>
        <p:nvPicPr>
          <p:cNvPr id="5" name="Рисунок 4" descr="220px-1канал-5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465104"/>
            <a:ext cx="900000" cy="900000"/>
          </a:xfrm>
          <a:prstGeom prst="rect">
            <a:avLst/>
          </a:prstGeom>
        </p:spPr>
      </p:pic>
      <p:pic>
        <p:nvPicPr>
          <p:cNvPr id="7" name="Рисунок 6" descr="c357c4f0-aebd-4b31-87da-99af49e698d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5301208"/>
            <a:ext cx="1440000" cy="520312"/>
          </a:xfrm>
          <a:prstGeom prst="rect">
            <a:avLst/>
          </a:prstGeom>
        </p:spPr>
      </p:pic>
      <p:pic>
        <p:nvPicPr>
          <p:cNvPr id="8" name="Рисунок 7" descr="f9d0279bcc43ece2cde6eb9b63debf304ca3f6f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288" y="4712016"/>
            <a:ext cx="1440000" cy="589192"/>
          </a:xfrm>
          <a:prstGeom prst="rect">
            <a:avLst/>
          </a:prstGeom>
        </p:spPr>
      </p:pic>
      <p:pic>
        <p:nvPicPr>
          <p:cNvPr id="9" name="Рисунок 8" descr="logo-argumenty-i-fakt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4869160"/>
            <a:ext cx="1440000" cy="426094"/>
          </a:xfrm>
          <a:prstGeom prst="rect">
            <a:avLst/>
          </a:prstGeom>
        </p:spPr>
      </p:pic>
      <p:pic>
        <p:nvPicPr>
          <p:cNvPr id="10" name="Рисунок 9" descr="logo-izvestiy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4009432"/>
            <a:ext cx="1440000" cy="427680"/>
          </a:xfrm>
          <a:prstGeom prst="rect">
            <a:avLst/>
          </a:prstGeom>
        </p:spPr>
      </p:pic>
      <p:pic>
        <p:nvPicPr>
          <p:cNvPr id="11" name="Рисунок 10" descr="logo-rossiya-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4437112"/>
            <a:ext cx="1800200" cy="417046"/>
          </a:xfrm>
          <a:prstGeom prst="rect">
            <a:avLst/>
          </a:prstGeom>
        </p:spPr>
      </p:pic>
      <p:pic>
        <p:nvPicPr>
          <p:cNvPr id="13" name="Рисунок 12" descr="ntv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429000"/>
            <a:ext cx="1296000" cy="972001"/>
          </a:xfrm>
          <a:prstGeom prst="rect">
            <a:avLst/>
          </a:prstGeom>
        </p:spPr>
      </p:pic>
      <p:pic>
        <p:nvPicPr>
          <p:cNvPr id="14" name="Рисунок 13" descr="Логотип_телеканала_Россия-24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4887162"/>
            <a:ext cx="1800200" cy="414046"/>
          </a:xfrm>
          <a:prstGeom prst="rect">
            <a:avLst/>
          </a:prstGeom>
        </p:spPr>
      </p:pic>
      <p:pic>
        <p:nvPicPr>
          <p:cNvPr id="16" name="Рисунок 15" descr="Рисунок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12120" y="3501008"/>
            <a:ext cx="1440000" cy="716327"/>
          </a:xfrm>
          <a:prstGeom prst="rect">
            <a:avLst/>
          </a:prstGeom>
        </p:spPr>
      </p:pic>
      <p:pic>
        <p:nvPicPr>
          <p:cNvPr id="18" name="Рисунок 17" descr="Рисунок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24288" y="3429000"/>
            <a:ext cx="1440000" cy="1214328"/>
          </a:xfrm>
          <a:prstGeom prst="rect">
            <a:avLst/>
          </a:prstGeom>
        </p:spPr>
      </p:pic>
      <p:pic>
        <p:nvPicPr>
          <p:cNvPr id="19" name="Рисунок 18" descr="Рисунок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27784" y="4365104"/>
            <a:ext cx="1440000" cy="490474"/>
          </a:xfrm>
          <a:prstGeom prst="rect">
            <a:avLst/>
          </a:prstGeom>
        </p:spPr>
      </p:pic>
      <p:pic>
        <p:nvPicPr>
          <p:cNvPr id="20" name="Рисунок 19" descr="Рисунок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80312" y="4797152"/>
            <a:ext cx="1440000" cy="1175406"/>
          </a:xfrm>
          <a:prstGeom prst="rect">
            <a:avLst/>
          </a:prstGeom>
        </p:spPr>
      </p:pic>
      <p:pic>
        <p:nvPicPr>
          <p:cNvPr id="21" name="Рисунок 20" descr="Рисунок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627784" y="3501008"/>
            <a:ext cx="1440000" cy="392727"/>
          </a:xfrm>
          <a:prstGeom prst="rect">
            <a:avLst/>
          </a:prstGeom>
        </p:spPr>
      </p:pic>
      <p:pic>
        <p:nvPicPr>
          <p:cNvPr id="22" name="Рисунок 21" descr="Рисунок8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24288" y="5373216"/>
            <a:ext cx="1440000" cy="563491"/>
          </a:xfrm>
          <a:prstGeom prst="rect">
            <a:avLst/>
          </a:prstGeom>
        </p:spPr>
      </p:pic>
      <p:pic>
        <p:nvPicPr>
          <p:cNvPr id="23" name="Рисунок 22" descr="Рисунок9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11960" y="4221088"/>
            <a:ext cx="1440000" cy="1003636"/>
          </a:xfrm>
          <a:prstGeom prst="rect">
            <a:avLst/>
          </a:prstGeom>
        </p:spPr>
      </p:pic>
      <p:pic>
        <p:nvPicPr>
          <p:cNvPr id="24" name="Рисунок 23" descr="40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699792" y="5301208"/>
            <a:ext cx="1440000" cy="290824"/>
          </a:xfrm>
          <a:prstGeom prst="rect">
            <a:avLst/>
          </a:prstGeom>
        </p:spPr>
      </p:pic>
      <p:pic>
        <p:nvPicPr>
          <p:cNvPr id="15" name="Рисунок 14" descr="Рисунок1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236456" y="3789040"/>
            <a:ext cx="1440000" cy="135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96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Авторы Тотального диктанта</a:t>
            </a:r>
            <a:endParaRPr lang="ru-RU" dirty="0"/>
          </a:p>
        </p:txBody>
      </p:sp>
      <p:pic>
        <p:nvPicPr>
          <p:cNvPr id="4" name="Рисунок 3" descr="автор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136904" cy="2669209"/>
          </a:xfrm>
          <a:prstGeom prst="rect">
            <a:avLst/>
          </a:prstGeom>
        </p:spPr>
      </p:pic>
      <p:pic>
        <p:nvPicPr>
          <p:cNvPr id="5" name="Рисунок 4" descr="авторы2.png"/>
          <p:cNvPicPr>
            <a:picLocks noChangeAspect="1"/>
          </p:cNvPicPr>
          <p:nvPr/>
        </p:nvPicPr>
        <p:blipFill>
          <a:blip r:embed="rId3" cstate="print"/>
          <a:srcRect l="3448" b="3954"/>
          <a:stretch>
            <a:fillRect/>
          </a:stretch>
        </p:blipFill>
        <p:spPr>
          <a:xfrm>
            <a:off x="2483768" y="3501008"/>
            <a:ext cx="4032448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звезд</a:t>
            </a:r>
            <a:endParaRPr lang="ru-RU" dirty="0"/>
          </a:p>
        </p:txBody>
      </p:sp>
      <p:pic>
        <p:nvPicPr>
          <p:cNvPr id="20" name="Рисунок 19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07000"/>
            <a:ext cx="2160000" cy="3312000"/>
          </a:xfrm>
          <a:prstGeom prst="rect">
            <a:avLst/>
          </a:prstGeom>
        </p:spPr>
      </p:pic>
      <p:pic>
        <p:nvPicPr>
          <p:cNvPr id="26" name="Рисунок 25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407000"/>
            <a:ext cx="2160000" cy="3312000"/>
          </a:xfrm>
          <a:prstGeom prst="rect">
            <a:avLst/>
          </a:prstGeom>
        </p:spPr>
      </p:pic>
      <p:pic>
        <p:nvPicPr>
          <p:cNvPr id="28" name="Рисунок 27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407000"/>
            <a:ext cx="2160000" cy="3312000"/>
          </a:xfrm>
          <a:prstGeom prst="rect">
            <a:avLst/>
          </a:prstGeom>
        </p:spPr>
      </p:pic>
      <p:pic>
        <p:nvPicPr>
          <p:cNvPr id="2050" name="Picture 2" descr="C:\Users\Ольга\Desktop\иконки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407000"/>
            <a:ext cx="2160000" cy="3318144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07504" y="1052737"/>
            <a:ext cx="2160240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Владимир Познер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39752" y="1052736"/>
            <a:ext cx="2160240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Дима Билан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0" y="1052736"/>
            <a:ext cx="2160240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Дмитрий </a:t>
            </a:r>
            <a:r>
              <a:rPr lang="ru-RU" sz="1400" b="1" dirty="0" err="1" smtClean="0">
                <a:solidFill>
                  <a:schemeClr val="bg1"/>
                </a:solidFill>
              </a:rPr>
              <a:t>Шепелев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04248" y="1032991"/>
            <a:ext cx="2160240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Максим Виторган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4880773"/>
            <a:ext cx="8856984" cy="4924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1"/>
                </a:solidFill>
              </a:rPr>
              <a:t>А также: Леонид Ярмольник, Антон </a:t>
            </a:r>
            <a:r>
              <a:rPr lang="ru-RU" sz="1300" b="1" dirty="0" err="1" smtClean="0">
                <a:solidFill>
                  <a:schemeClr val="bg1"/>
                </a:solidFill>
              </a:rPr>
              <a:t>Комолов</a:t>
            </a:r>
            <a:r>
              <a:rPr lang="ru-RU" sz="1300" b="1" dirty="0" smtClean="0">
                <a:solidFill>
                  <a:schemeClr val="bg1"/>
                </a:solidFill>
              </a:rPr>
              <a:t>, Ольга Шелест, Яна Чурикова, Диана </a:t>
            </a:r>
            <a:r>
              <a:rPr lang="ru-RU" sz="1300" b="1" dirty="0" err="1" smtClean="0">
                <a:solidFill>
                  <a:schemeClr val="bg1"/>
                </a:solidFill>
              </a:rPr>
              <a:t>Арбенина</a:t>
            </a:r>
            <a:r>
              <a:rPr lang="ru-RU" sz="1300" b="1" dirty="0" smtClean="0">
                <a:solidFill>
                  <a:schemeClr val="bg1"/>
                </a:solidFill>
              </a:rPr>
              <a:t>, </a:t>
            </a:r>
            <a:r>
              <a:rPr lang="en-US" sz="1300" b="1" dirty="0" err="1" smtClean="0">
                <a:solidFill>
                  <a:schemeClr val="bg1"/>
                </a:solidFill>
              </a:rPr>
              <a:t>Noize</a:t>
            </a:r>
            <a:r>
              <a:rPr lang="en-US" sz="1300" b="1" dirty="0" smtClean="0">
                <a:solidFill>
                  <a:schemeClr val="bg1"/>
                </a:solidFill>
              </a:rPr>
              <a:t> MC, </a:t>
            </a:r>
            <a:r>
              <a:rPr lang="ru-RU" sz="1300" b="1" dirty="0" smtClean="0">
                <a:solidFill>
                  <a:schemeClr val="bg1"/>
                </a:solidFill>
              </a:rPr>
              <a:t>Антон Беляев (</a:t>
            </a:r>
            <a:r>
              <a:rPr lang="en-US" sz="1300" b="1" dirty="0" err="1" smtClean="0">
                <a:solidFill>
                  <a:schemeClr val="bg1"/>
                </a:solidFill>
              </a:rPr>
              <a:t>Therr</a:t>
            </a:r>
            <a:r>
              <a:rPr lang="en-US" sz="1300" b="1" dirty="0" smtClean="0">
                <a:solidFill>
                  <a:schemeClr val="bg1"/>
                </a:solidFill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</a:rPr>
              <a:t>Maitz</a:t>
            </a:r>
            <a:r>
              <a:rPr lang="en-US" sz="1300" b="1" dirty="0" smtClean="0">
                <a:solidFill>
                  <a:schemeClr val="bg1"/>
                </a:solidFill>
              </a:rPr>
              <a:t>)</a:t>
            </a:r>
            <a:r>
              <a:rPr lang="ru-RU" sz="1300" b="1" dirty="0" smtClean="0">
                <a:solidFill>
                  <a:schemeClr val="bg1"/>
                </a:solidFill>
              </a:rPr>
              <a:t>, группа «</a:t>
            </a:r>
            <a:r>
              <a:rPr lang="ru-RU" sz="1300" b="1" dirty="0" err="1" smtClean="0">
                <a:solidFill>
                  <a:schemeClr val="bg1"/>
                </a:solidFill>
              </a:rPr>
              <a:t>Ундервуд</a:t>
            </a:r>
            <a:r>
              <a:rPr lang="ru-RU" sz="1300" b="1" dirty="0" smtClean="0">
                <a:solidFill>
                  <a:schemeClr val="bg1"/>
                </a:solidFill>
              </a:rPr>
              <a:t>», </a:t>
            </a:r>
            <a:r>
              <a:rPr lang="ru-RU" sz="1300" b="1" dirty="0" err="1" smtClean="0">
                <a:solidFill>
                  <a:schemeClr val="bg1"/>
                </a:solidFill>
              </a:rPr>
              <a:t>Артемий</a:t>
            </a:r>
            <a:r>
              <a:rPr lang="ru-RU" sz="1300" b="1" dirty="0" smtClean="0">
                <a:solidFill>
                  <a:schemeClr val="bg1"/>
                </a:solidFill>
              </a:rPr>
              <a:t> Троицкий, Александр Васильев, Наталья </a:t>
            </a:r>
            <a:r>
              <a:rPr lang="ru-RU" sz="1300" b="1" dirty="0" err="1" smtClean="0">
                <a:solidFill>
                  <a:schemeClr val="bg1"/>
                </a:solidFill>
              </a:rPr>
              <a:t>Андрейченко</a:t>
            </a:r>
            <a:r>
              <a:rPr lang="ru-RU" sz="1300" b="1" dirty="0" smtClean="0">
                <a:solidFill>
                  <a:schemeClr val="bg1"/>
                </a:solidFill>
              </a:rPr>
              <a:t>, Евгений </a:t>
            </a:r>
            <a:r>
              <a:rPr lang="ru-RU" sz="1300" b="1" dirty="0" err="1" smtClean="0">
                <a:solidFill>
                  <a:schemeClr val="bg1"/>
                </a:solidFill>
              </a:rPr>
              <a:t>Штольц</a:t>
            </a:r>
            <a:r>
              <a:rPr lang="ru-RU" sz="1300" b="1" dirty="0" smtClean="0">
                <a:solidFill>
                  <a:schemeClr val="bg1"/>
                </a:solidFill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звезд</a:t>
            </a: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12776"/>
            <a:ext cx="2160000" cy="3312000"/>
          </a:xfrm>
          <a:prstGeom prst="rect">
            <a:avLst/>
          </a:prstGeo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2160000" cy="3318146"/>
          </a:xfrm>
          <a:prstGeom prst="rect">
            <a:avLst/>
          </a:prstGeom>
        </p:spPr>
      </p:pic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412776"/>
            <a:ext cx="2160000" cy="3324312"/>
          </a:xfrm>
          <a:prstGeom prst="rect">
            <a:avLst/>
          </a:prstGeom>
        </p:spPr>
      </p:pic>
      <p:pic>
        <p:nvPicPr>
          <p:cNvPr id="7" name="Содержимое 6" descr="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804248" y="1412776"/>
            <a:ext cx="2160000" cy="33243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1052736"/>
            <a:ext cx="2160240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Фёкла</a:t>
            </a:r>
            <a:r>
              <a:rPr lang="ru-RU" sz="1400" b="1" dirty="0" smtClean="0">
                <a:solidFill>
                  <a:schemeClr val="bg1"/>
                </a:solidFill>
              </a:rPr>
              <a:t> Толстая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1052736"/>
            <a:ext cx="2160240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Михаил </a:t>
            </a:r>
            <a:r>
              <a:rPr lang="ru-RU" sz="1400" b="1" dirty="0" err="1" smtClean="0">
                <a:solidFill>
                  <a:schemeClr val="bg1"/>
                </a:solidFill>
              </a:rPr>
              <a:t>Шац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052736"/>
            <a:ext cx="2160240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Татьяна Лазарева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248" y="1052736"/>
            <a:ext cx="2160240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Сергей Нарышкин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4869160"/>
            <a:ext cx="8856984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… Игорь Кириллов, Арина Шарапова, Алексей </a:t>
            </a:r>
            <a:r>
              <a:rPr lang="ru-RU" sz="1400" b="1" dirty="0" err="1" smtClean="0">
                <a:solidFill>
                  <a:schemeClr val="bg1"/>
                </a:solidFill>
              </a:rPr>
              <a:t>Кортнев</a:t>
            </a:r>
            <a:r>
              <a:rPr lang="ru-RU" sz="1400" b="1" dirty="0" smtClean="0">
                <a:solidFill>
                  <a:schemeClr val="bg1"/>
                </a:solidFill>
              </a:rPr>
              <a:t>, Борис </a:t>
            </a:r>
            <a:r>
              <a:rPr lang="ru-RU" sz="1400" b="1" dirty="0" err="1" smtClean="0">
                <a:solidFill>
                  <a:schemeClr val="bg1"/>
                </a:solidFill>
              </a:rPr>
              <a:t>Корчевников</a:t>
            </a:r>
            <a:r>
              <a:rPr lang="ru-RU" sz="1400" b="1" dirty="0" smtClean="0">
                <a:solidFill>
                  <a:schemeClr val="bg1"/>
                </a:solidFill>
              </a:rPr>
              <a:t>, Борис Смолкин, Михаил Козырев, Оксана Фёдорова , Галина Юзефович, Юрий </a:t>
            </a:r>
            <a:r>
              <a:rPr lang="ru-RU" sz="1400" b="1" dirty="0" err="1" smtClean="0">
                <a:solidFill>
                  <a:schemeClr val="bg1"/>
                </a:solidFill>
              </a:rPr>
              <a:t>Колокольников</a:t>
            </a:r>
            <a:r>
              <a:rPr lang="ru-RU" sz="1400" b="1" dirty="0" smtClean="0">
                <a:solidFill>
                  <a:schemeClr val="bg1"/>
                </a:solidFill>
              </a:rPr>
              <a:t>, Константин Крюков, Ольга Ушакова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2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Words>458</Words>
  <Application>Microsoft Office PowerPoint</Application>
  <PresentationFormat>Экран (4:3)</PresentationFormat>
  <Paragraphs>100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Презентация2</vt:lpstr>
      <vt:lpstr>Ежегодная всемирная акция  по проверке грамотности</vt:lpstr>
      <vt:lpstr>О проекте</vt:lpstr>
      <vt:lpstr>Суть проекта</vt:lpstr>
      <vt:lpstr>Охват аудитории</vt:lpstr>
      <vt:lpstr>Динамика развития</vt:lpstr>
      <vt:lpstr>Медиа-эффект</vt:lpstr>
      <vt:lpstr>Авторы Тотального диктанта</vt:lpstr>
      <vt:lpstr>Участие звезд</vt:lpstr>
      <vt:lpstr>Участие звезд</vt:lpstr>
      <vt:lpstr>Медиа-эффект</vt:lpstr>
      <vt:lpstr>Слайд 11</vt:lpstr>
      <vt:lpstr>Слайд 12</vt:lpstr>
      <vt:lpstr>Тотальный диктант на МКС</vt:lpstr>
      <vt:lpstr>Тотальный диктант в Антарктиде</vt:lpstr>
      <vt:lpstr>Аудитория проекта</vt:lpstr>
      <vt:lpstr>Аудитория проекта</vt:lpstr>
      <vt:lpstr>Аудитория проекта</vt:lpstr>
      <vt:lpstr>Аудитория проекта</vt:lpstr>
      <vt:lpstr>Города (количество участников  в 2015 году)</vt:lpstr>
      <vt:lpstr>Планы на 2016</vt:lpstr>
      <vt:lpstr>5 лет в Рубцовске </vt:lpstr>
      <vt:lpstr>Русский язык по вторникам, пятницам, четвергам и субботам…</vt:lpstr>
      <vt:lpstr>Центральная городская библиотека</vt:lpstr>
      <vt:lpstr>Центральная городская библиотека</vt:lpstr>
      <vt:lpstr>Юношеская библиотека</vt:lpstr>
      <vt:lpstr>Проверка работ</vt:lpstr>
      <vt:lpstr>Консультации филологов</vt:lpstr>
      <vt:lpstr>Отличники</vt:lpstr>
      <vt:lpstr>Наши партнеры и спонсоры</vt:lpstr>
      <vt:lpstr>Больше о проекте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Тотальный диктант</dc:title>
  <dc:creator>metodist</dc:creator>
  <cp:lastModifiedBy>metodist</cp:lastModifiedBy>
  <cp:revision>201</cp:revision>
  <dcterms:created xsi:type="dcterms:W3CDTF">2013-04-21T19:26:31Z</dcterms:created>
  <dcterms:modified xsi:type="dcterms:W3CDTF">2016-04-07T09:03:58Z</dcterms:modified>
</cp:coreProperties>
</file>