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4FCF-6E6D-4664-BCB7-9E306981B28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EDEFD-9C65-44C4-846C-3D9EBFA7F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EDEFD-9C65-44C4-846C-3D9EBFA7F8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0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125862-C1EE-4B03-BE06-97E87A43F82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book/83436326-8555-48D8-8E35-154512F0FDD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ademia-moscow.ru/catalogue/4831/292233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1ljmPC2Uu_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Работа с ЭБС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19"/>
            <a:ext cx="6400800" cy="520081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 подготовила: </a:t>
            </a:r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ав. НБ </a:t>
            </a:r>
            <a:r>
              <a:rPr lang="ru-RU" b="1" dirty="0" err="1" smtClean="0">
                <a:solidFill>
                  <a:srgbClr val="002060"/>
                </a:solidFill>
              </a:rPr>
              <a:t>Тушова</a:t>
            </a:r>
            <a:r>
              <a:rPr lang="ru-RU" b="1" dirty="0" smtClean="0">
                <a:solidFill>
                  <a:srgbClr val="002060"/>
                </a:solidFill>
              </a:rPr>
              <a:t> Т.М.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09750"/>
            <a:ext cx="83645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Готовое библиографическое описание источника с возможностью копирования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19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Сним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3" y="1337622"/>
            <a:ext cx="7524836" cy="21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572" y="862753"/>
            <a:ext cx="468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ЭБС издательства «ЛАНЬ»</a:t>
            </a:r>
            <a:endParaRPr lang="ru-RU" sz="2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649205" y="1484784"/>
            <a:ext cx="64807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ЭБС «Издательство Лань» — это ресурс, включающий в себя как электронные версии книг ведущих издательств учебной и научной литературы (в том числе университетских издательств), так и электронные версии периодических изданий по различным областям знаний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. </a:t>
            </a:r>
            <a:endParaRPr lang="ru-RU" b="1" i="1" dirty="0"/>
          </a:p>
        </p:txBody>
      </p:sp>
      <p:pic>
        <p:nvPicPr>
          <p:cNvPr id="3075" name="Picture 3" descr="C:\Users\tushova\Desktop\Сним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45024"/>
            <a:ext cx="75248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724128" y="3955713"/>
            <a:ext cx="57606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557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7565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23728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201526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Выбор  типа издания для поиска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8858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260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843808" y="2312876"/>
            <a:ext cx="720080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940152" y="2564904"/>
            <a:ext cx="72008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380312" y="2564904"/>
            <a:ext cx="648072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51720" y="3068960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400506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Прочтите правила пользования</a:t>
            </a:r>
          </a:p>
          <a:p>
            <a:r>
              <a:rPr lang="ru-RU" sz="2000" b="1" dirty="0" smtClean="0"/>
              <a:t>- Выберите наиболее оптимальный способ поиска (простой поиск, расширенный, по дисциплине, по разделу  и т.д.)</a:t>
            </a:r>
            <a:endParaRPr lang="ru-RU" sz="2000" b="1" dirty="0"/>
          </a:p>
        </p:txBody>
      </p:sp>
      <p:pic>
        <p:nvPicPr>
          <p:cNvPr id="4099" name="Picture 3" descr="C:\Users\tushova\Desktop\Сним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05064"/>
            <a:ext cx="4161568" cy="25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5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shova\Desktop\Снимок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" y="1484784"/>
            <a:ext cx="6912768" cy="41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436096" y="2893661"/>
            <a:ext cx="648072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570589" y="4697893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660232" y="4959213"/>
            <a:ext cx="36004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6612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Перед вами результаты поиска.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На странице помещаются только 5 изданий из числа найденных, перейдя по ссылке «Показать все результаты поиска», вы сможете просмотреть весь список.</a:t>
            </a:r>
          </a:p>
          <a:p>
            <a:pPr algn="ctr"/>
            <a:r>
              <a:rPr lang="ru-RU" sz="1400" b="1" u="sng" dirty="0" smtClean="0"/>
              <a:t>Откройте выбранное издание  </a:t>
            </a:r>
            <a:endParaRPr lang="ru-RU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88287" y="278100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5729" y="46694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64958" y="48059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56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shova\Desktop\Снимок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982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shova\Desktop\Сним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4259"/>
            <a:ext cx="4488210" cy="45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83568" y="3784302"/>
            <a:ext cx="1008112" cy="2927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076056" y="4653136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411760" y="4221088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812360" y="5949280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76" y="359963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1890" y="476114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9513" y="40280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68779" y="60838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19" y="4597597"/>
            <a:ext cx="389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u="sng" dirty="0" smtClean="0"/>
              <a:t>Обратите внимание</a:t>
            </a:r>
            <a:r>
              <a:rPr lang="ru-RU" sz="1400" b="1" dirty="0" smtClean="0"/>
              <a:t>! Не все книги в ЭБС открыты для чтения. 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Открыв библиографическую запись, вы можете скопировать её в буфер обмена, а затем разместить в списке литературы вашей научной работы (реферат, курсовая, дипломная работа), РПД и т.д.</a:t>
            </a:r>
          </a:p>
          <a:p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524328" y="4761148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2360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630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shova\Desktop\Сним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4559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046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ЭБС издательства «ЮРАЙТ»</a:t>
            </a:r>
            <a:endParaRPr lang="ru-RU" sz="2800" b="1" dirty="0"/>
          </a:p>
        </p:txBody>
      </p:sp>
      <p:pic>
        <p:nvPicPr>
          <p:cNvPr id="7171" name="Picture 3" descr="C:\Users\tushova\Desktop\Снимок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2420888"/>
            <a:ext cx="3971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shova\Desktop\Снимок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3861048"/>
            <a:ext cx="39719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23728" y="2924944"/>
            <a:ext cx="1368152" cy="1055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987824" y="5100262"/>
            <a:ext cx="108012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4077072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	Регистрацию </a:t>
            </a:r>
            <a:r>
              <a:rPr lang="ru-RU" sz="1600" b="1" dirty="0">
                <a:solidFill>
                  <a:prstClr val="black"/>
                </a:solidFill>
              </a:rPr>
              <a:t>в ЭБС нужно осуществить в стенах вуза. 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3. Регистрация завершена и с этого момента вы можете , заходя в свой личный кабинет, пользоваться </a:t>
            </a:r>
            <a:r>
              <a:rPr lang="ru-RU" sz="1600" b="1" dirty="0" smtClean="0">
                <a:solidFill>
                  <a:prstClr val="black"/>
                </a:solidFill>
              </a:rPr>
              <a:t> всеми </a:t>
            </a:r>
            <a:r>
              <a:rPr lang="ru-RU" sz="1600" b="1" dirty="0">
                <a:solidFill>
                  <a:prstClr val="black"/>
                </a:solidFill>
              </a:rPr>
              <a:t>услугами данной ЭБС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860418"/>
            <a:ext cx="41764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Фонд электронной библиотеки составляет более 5000 наименований, постоянно пополняется новинками, это учебники и учебные пособия для всех уровней профессионального образования от ведущих научных школ с соблюдением требований новых </a:t>
            </a:r>
            <a:r>
              <a:rPr lang="ru-RU" sz="1600" b="1" i="1" dirty="0" err="1">
                <a:latin typeface="Calibri"/>
                <a:ea typeface="Calibri"/>
                <a:cs typeface="Times New Roman"/>
              </a:rPr>
              <a:t>ФГОСов</a:t>
            </a:r>
            <a:r>
              <a:rPr lang="ru-RU" sz="1600" b="1" i="1" dirty="0">
                <a:latin typeface="Calibri"/>
                <a:ea typeface="Calibri"/>
                <a:cs typeface="Times New Roman"/>
              </a:rPr>
              <a:t>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16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16216" y="1196753"/>
            <a:ext cx="1224136" cy="576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5" name="Picture 3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Задайте необходимые параметры поиска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63688" y="148478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164288" y="3356992"/>
            <a:ext cx="864096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403648" y="3645024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круглая скобка 3"/>
          <p:cNvSpPr/>
          <p:nvPr/>
        </p:nvSpPr>
        <p:spPr>
          <a:xfrm>
            <a:off x="6732240" y="1134036"/>
            <a:ext cx="288032" cy="926812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4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60486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57" y="4581128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 err="1"/>
              <a:t>Сорокотягин</a:t>
            </a:r>
            <a:r>
              <a:rPr lang="ru-RU" b="1" dirty="0"/>
              <a:t>, И. Н. Юридическая психология : учебник и практикум для академического </a:t>
            </a:r>
            <a:r>
              <a:rPr lang="ru-RU" b="1" dirty="0" err="1"/>
              <a:t>бакалавриата</a:t>
            </a:r>
            <a:r>
              <a:rPr lang="ru-RU" b="1" dirty="0"/>
              <a:t> / И. Н. </a:t>
            </a:r>
            <a:r>
              <a:rPr lang="ru-RU" b="1" dirty="0" err="1"/>
              <a:t>Сорокотягин</a:t>
            </a:r>
            <a:r>
              <a:rPr lang="ru-RU" b="1" dirty="0"/>
              <a:t>, Д. А. </a:t>
            </a:r>
            <a:r>
              <a:rPr lang="ru-RU" b="1" dirty="0" err="1"/>
              <a:t>Сорокотягина</a:t>
            </a:r>
            <a:r>
              <a:rPr lang="ru-RU" b="1" dirty="0"/>
              <a:t>. — 4-е изд., </a:t>
            </a:r>
            <a:r>
              <a:rPr lang="ru-RU" b="1" dirty="0" err="1"/>
              <a:t>перераб</a:t>
            </a:r>
            <a:r>
              <a:rPr lang="ru-RU" b="1" dirty="0"/>
              <a:t>. и доп. — М. : Издательство </a:t>
            </a:r>
            <a:r>
              <a:rPr lang="ru-RU" b="1" dirty="0" err="1"/>
              <a:t>Юрайт</a:t>
            </a:r>
            <a:r>
              <a:rPr lang="ru-RU" b="1" dirty="0"/>
              <a:t>, 2017. — 360 с. — (Серия : Бакалавр и специалист). — ISBN 978-5-534-02839-3. — Режим доступа : </a:t>
            </a:r>
            <a:r>
              <a:rPr lang="ru-RU" b="1" dirty="0">
                <a:hlinkClick r:id="rId3"/>
              </a:rPr>
              <a:t>www.biblio-online.ru/</a:t>
            </a:r>
            <a:r>
              <a:rPr lang="ru-RU" b="1" dirty="0" err="1">
                <a:hlinkClick r:id="rId3"/>
              </a:rPr>
              <a:t>book</a:t>
            </a:r>
            <a:r>
              <a:rPr lang="ru-RU" b="1" dirty="0">
                <a:hlinkClick r:id="rId3"/>
              </a:rPr>
              <a:t>/83436326-8555-48D8-8E35-154512F0FDD9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3844" y="1691516"/>
            <a:ext cx="2448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</a:t>
            </a:r>
            <a:r>
              <a:rPr lang="ru-RU" sz="1400" b="1" dirty="0" smtClean="0"/>
              <a:t>Откройте книгу для просмотра или чтения.</a:t>
            </a:r>
          </a:p>
          <a:p>
            <a:r>
              <a:rPr lang="ru-RU" sz="1400" b="1" dirty="0" smtClean="0"/>
              <a:t>2. Если вам необходимо внести её в библиографический список,  нажмите одним кликом на указанное стрелкой место. Библиографическая запись скопируется в буфер обмена,  затем  вы можете разместить её в списке литературы.</a:t>
            </a:r>
            <a:endParaRPr lang="ru-RU" sz="1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995936" y="2708920"/>
            <a:ext cx="1224136" cy="2520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115616" y="3789040"/>
            <a:ext cx="79208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386531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480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2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shova\Desktop\Снимок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711"/>
            <a:ext cx="2160240" cy="7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Дополнительные услуги  для преподавателей</a:t>
            </a:r>
            <a:endParaRPr lang="ru-RU" sz="2000" b="1" dirty="0"/>
          </a:p>
        </p:txBody>
      </p:sp>
      <p:pic>
        <p:nvPicPr>
          <p:cNvPr id="10243" name="Picture 3" descr="C:\Users\tushova\Desktop\Снимок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799289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ushova\Desktop\Снимок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5472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ushova\Desktop\Сним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506" y="980729"/>
            <a:ext cx="5492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Индивидуальная книжная полка преподавателя</a:t>
            </a:r>
          </a:p>
          <a:p>
            <a:r>
              <a:rPr lang="ru-RU" b="1" dirty="0"/>
              <a:t>Это совместная программа издательства </a:t>
            </a:r>
            <a:r>
              <a:rPr lang="ru-RU" b="1" dirty="0" err="1"/>
              <a:t>Юрайт</a:t>
            </a:r>
            <a:r>
              <a:rPr lang="ru-RU" b="1" dirty="0"/>
              <a:t> и библиотек учебных заведений, став участником которой преподаватель получает:</a:t>
            </a:r>
          </a:p>
          <a:p>
            <a:pPr>
              <a:buFont typeface="Arial"/>
              <a:buChar char="•"/>
            </a:pPr>
            <a:r>
              <a:rPr lang="ru-RU" b="1" dirty="0"/>
              <a:t>информацию обо всех учебниках по Вашим дисциплинам, вышедших в свет в издательстве «</a:t>
            </a:r>
            <a:r>
              <a:rPr lang="ru-RU" b="1" dirty="0" err="1"/>
              <a:t>Юрайт</a:t>
            </a:r>
            <a:r>
              <a:rPr lang="ru-RU" b="1" dirty="0"/>
              <a:t>»;</a:t>
            </a:r>
          </a:p>
          <a:p>
            <a:pPr>
              <a:buFont typeface="Arial"/>
              <a:buChar char="•"/>
            </a:pPr>
            <a:r>
              <a:rPr lang="ru-RU" b="1" dirty="0"/>
              <a:t>бесплатный персональный полнотекстовый доступ к учебникам по своим дисциплинам в личном кабинете электронной библиотеки;</a:t>
            </a:r>
          </a:p>
          <a:p>
            <a:pPr>
              <a:buFont typeface="Arial"/>
              <a:buChar char="•"/>
            </a:pPr>
            <a:r>
              <a:rPr lang="ru-RU" b="1" dirty="0"/>
              <a:t>право использовать практические материалы из учебников и практикумов для работы на семинарах и лекциях;</a:t>
            </a:r>
          </a:p>
          <a:p>
            <a:pPr>
              <a:buFont typeface="Arial"/>
              <a:buChar char="•"/>
            </a:pPr>
            <a:r>
              <a:rPr lang="ru-RU" b="1" dirty="0"/>
              <a:t>возможность выбрать наиболее подходящие издания для включения в учебные планы и сделать заявки в библиотеку на приобретение учебников для Ваших студентов в печатном варианте или в виде корпоративной подписки на индивидуальную коллекцию в электронной библиотеке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 пошаговыми инструкциями подписки можно познакомиться на данном сервисе в ЭБС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601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139" y="39562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Договоры (контракты) на доступ в ЭБС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18581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1)) </a:t>
            </a:r>
            <a:r>
              <a:rPr lang="ru-RU" sz="1400" b="1" i="1" dirty="0" smtClean="0">
                <a:latin typeface="Arial Black" panose="020B0A04020102020204" pitchFamily="34" charset="0"/>
              </a:rPr>
              <a:t>Электронно-библиотечная </a:t>
            </a:r>
            <a:r>
              <a:rPr lang="ru-RU" sz="1400" b="1" i="1" dirty="0">
                <a:latin typeface="Arial Black" panose="020B0A04020102020204" pitchFamily="34" charset="0"/>
              </a:rPr>
              <a:t>система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«Университетская </a:t>
            </a:r>
            <a:r>
              <a:rPr lang="ru-RU" sz="1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библиотека 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online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1400" dirty="0"/>
              <a:t>1. Гражданско-правовой договор № 01е/13 от 23.01.2013 г.</a:t>
            </a:r>
          </a:p>
          <a:p>
            <a:r>
              <a:rPr lang="ru-RU" sz="1400" dirty="0"/>
              <a:t>2. Контракт № 178-44/14 от 03.03.2014 г.</a:t>
            </a:r>
          </a:p>
          <a:p>
            <a:r>
              <a:rPr lang="ru-RU" sz="1400" dirty="0"/>
              <a:t>3. Контракт № 138-44/15 от 19.02.2015 г.</a:t>
            </a:r>
          </a:p>
          <a:p>
            <a:r>
              <a:rPr lang="ru-RU" sz="1400" dirty="0"/>
              <a:t>4. Контракт № 290-44/16 от 09.03.2016 г.</a:t>
            </a:r>
          </a:p>
          <a:p>
            <a:r>
              <a:rPr lang="ru-RU" sz="1400" dirty="0"/>
              <a:t>5. Контракт №389-44/17 от 06.03.2017 г.</a:t>
            </a:r>
          </a:p>
          <a:p>
            <a:r>
              <a:rPr lang="ru-RU" sz="1400" dirty="0"/>
              <a:t>6. Договор №342-223/18 от 13.03.2018 г</a:t>
            </a:r>
            <a:r>
              <a:rPr lang="ru-RU" sz="1400" dirty="0" smtClean="0"/>
              <a:t>.</a:t>
            </a:r>
          </a:p>
          <a:p>
            <a:endParaRPr lang="ru-RU" sz="1400" b="1" dirty="0"/>
          </a:p>
          <a:p>
            <a:r>
              <a:rPr lang="ru-RU" sz="1400" b="1" dirty="0" smtClean="0"/>
              <a:t>      </a:t>
            </a:r>
            <a:r>
              <a:rPr lang="ru-RU" sz="1400" b="1" i="1" dirty="0" smtClean="0">
                <a:latin typeface="Arial Black" panose="020B0A04020102020204" pitchFamily="34" charset="0"/>
              </a:rPr>
              <a:t>2</a:t>
            </a:r>
            <a:r>
              <a:rPr lang="ru-RU" sz="1400" b="1" i="1" dirty="0">
                <a:latin typeface="Arial Black" panose="020B0A04020102020204" pitchFamily="34" charset="0"/>
              </a:rPr>
              <a:t>) Электронно-библиотечная система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«Издательство Лань» </a:t>
            </a:r>
          </a:p>
          <a:p>
            <a:r>
              <a:rPr lang="ru-RU" sz="1400" dirty="0"/>
              <a:t>1. Договор  №01е/13 от 23.01.2013 г.</a:t>
            </a:r>
          </a:p>
          <a:p>
            <a:r>
              <a:rPr lang="ru-RU" sz="1400" dirty="0"/>
              <a:t>2. Контракт № 177-44/14 от 03.03.2014 г.</a:t>
            </a:r>
          </a:p>
          <a:p>
            <a:r>
              <a:rPr lang="ru-RU" sz="1400" dirty="0"/>
              <a:t>3. Контракт № 769-44/14 от 28.05.2014 г.</a:t>
            </a:r>
          </a:p>
          <a:p>
            <a:r>
              <a:rPr lang="ru-RU" sz="1400" dirty="0"/>
              <a:t>4. Контракт № 208-44/15 от 05.03.2015 г.</a:t>
            </a:r>
          </a:p>
          <a:p>
            <a:r>
              <a:rPr lang="ru-RU" sz="1400" dirty="0"/>
              <a:t>5. Контракт № 1760-44/15 от 28.09.2015 г.</a:t>
            </a:r>
          </a:p>
          <a:p>
            <a:r>
              <a:rPr lang="ru-RU" sz="1400" dirty="0"/>
              <a:t>6. Контракт № 289-44/16 от 09.03.2016 г.</a:t>
            </a:r>
          </a:p>
          <a:p>
            <a:r>
              <a:rPr lang="ru-RU" sz="1400" dirty="0"/>
              <a:t>7. Контракт № 1805-44/16 от 14.10.2016 г.</a:t>
            </a:r>
          </a:p>
          <a:p>
            <a:r>
              <a:rPr lang="ru-RU" sz="1400" dirty="0"/>
              <a:t>8. Договор № 426-223/17 ОТ 13.03.2017г.</a:t>
            </a:r>
          </a:p>
          <a:p>
            <a:r>
              <a:rPr lang="ru-RU" sz="1400" dirty="0"/>
              <a:t>9. Соглашение </a:t>
            </a:r>
            <a:r>
              <a:rPr lang="ru-RU" sz="1400" dirty="0"/>
              <a:t>на доступ к коллекции «</a:t>
            </a:r>
            <a:r>
              <a:rPr lang="ru-RU" sz="1400" dirty="0" smtClean="0"/>
              <a:t>Физика»  </a:t>
            </a:r>
            <a:r>
              <a:rPr lang="ru-RU" sz="1400" dirty="0"/>
              <a:t>от 26.10.2017г. </a:t>
            </a:r>
          </a:p>
          <a:p>
            <a:r>
              <a:rPr lang="ru-RU" sz="1400" dirty="0"/>
              <a:t>10. Контракт № 2186-44/17 от </a:t>
            </a:r>
            <a:r>
              <a:rPr lang="ru-RU" sz="1400" dirty="0" smtClean="0"/>
              <a:t>13.10.2017г.</a:t>
            </a:r>
            <a:endParaRPr lang="ru-RU" sz="1400" dirty="0"/>
          </a:p>
          <a:p>
            <a:r>
              <a:rPr lang="ru-RU" sz="1400" dirty="0"/>
              <a:t>11. Контракт № 339-44/18 от 13.03.2018г</a:t>
            </a:r>
          </a:p>
        </p:txBody>
      </p:sp>
    </p:spTree>
    <p:extLst>
      <p:ext uri="{BB962C8B-B14F-4D97-AF65-F5344CB8AC3E}">
        <p14:creationId xmlns:p14="http://schemas.microsoft.com/office/powerpoint/2010/main" val="289679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shova\Desktop\Снимок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867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ushova\Desktop\Снимок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8326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3388350"/>
            <a:ext cx="360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Рубрика «Легендарные книги» содержит издания разных лет, чтение возможно даже без регистрации в ЭБС </a:t>
            </a:r>
            <a:endParaRPr lang="ru-RU" sz="1400" b="1" dirty="0"/>
          </a:p>
        </p:txBody>
      </p:sp>
      <p:pic>
        <p:nvPicPr>
          <p:cNvPr id="12292" name="Picture 4" descr="C:\Users\tushova\Desktop\Снимок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21" y="4225601"/>
            <a:ext cx="25013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ushova\Desktop\Снимок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7682"/>
            <a:ext cx="3583424" cy="26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Видеопрезентации и видеообзоры по дисциплинам доступны для просмотра в </a:t>
            </a:r>
            <a:r>
              <a:rPr lang="en-US" sz="1400" b="1" dirty="0" smtClean="0"/>
              <a:t>Youtube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968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shova\Desktop\Снимок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844824"/>
            <a:ext cx="849694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ЭБС </a:t>
            </a:r>
            <a:r>
              <a:rPr lang="en-US" sz="3600" b="1" dirty="0" err="1" smtClean="0"/>
              <a:t>eLIBRARY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300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Полнотекстовые периодические издания</a:t>
            </a:r>
          </a:p>
          <a:p>
            <a:r>
              <a:rPr lang="ru-RU" b="1" dirty="0" smtClean="0"/>
              <a:t>Доступно 42 журнала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835696" y="5013176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2" y="59635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Откройте текущую сессию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2996952"/>
            <a:ext cx="39604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tushova\Desktop\Снимок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6954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ushova\Desktop\Снимок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76349"/>
            <a:ext cx="6840761" cy="27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ushova\Desktop\Снимок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38" y="4437112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79512" y="1700808"/>
            <a:ext cx="792088" cy="9279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68144" y="6381328"/>
            <a:ext cx="129614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4293096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Введите свой логин и пароль ( можно использовать </a:t>
            </a:r>
            <a:r>
              <a:rPr lang="ru-RU" b="1" dirty="0" err="1" smtClean="0"/>
              <a:t>внутриинститутский</a:t>
            </a:r>
            <a:r>
              <a:rPr lang="ru-RU" b="1" dirty="0" smtClean="0"/>
              <a:t> логин). Зайдите в личный кабинет.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 нижнем правом углу высветится список доступных для чтения журналов, откройте его.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0608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600905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27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ushova\Desktop\Снимок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52" y="692696"/>
            <a:ext cx="45529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ushova\Desktop\Снимок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8" y="1020142"/>
            <a:ext cx="1428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tushova\Desktop\Снимок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8" y="1585384"/>
            <a:ext cx="5286375" cy="34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tushova\Desktop\Снимок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3789040"/>
            <a:ext cx="56007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475656" y="2420888"/>
            <a:ext cx="72008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419872" y="2420888"/>
            <a:ext cx="432048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90720" y="4691140"/>
            <a:ext cx="29421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4228" y="5067058"/>
            <a:ext cx="3107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b="1" i="1" dirty="0" smtClean="0"/>
              <a:t>Ознакомьтесь с условиями доступа.</a:t>
            </a:r>
          </a:p>
          <a:p>
            <a:r>
              <a:rPr lang="ru-RU" sz="1600" b="1" i="1" dirty="0" smtClean="0"/>
              <a:t>- Обратите внимание на то, что не во всех журналах  и не все статьи доступны для чтения.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1921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ushova\Desktop\Снимок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497414" cy="51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427984" y="2276872"/>
            <a:ext cx="86409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38678" y="1556792"/>
            <a:ext cx="22875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Выбранная вами статья открывается только с аннотацией.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Для чтения всей статьи необходимо загрузить полный текст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Библиографическую запись статьи (для размещения в списке литературы) необходимо сделать самостоятельно по ГОСТу.</a:t>
            </a:r>
            <a:endParaRPr lang="ru-RU" sz="1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1520" y="436510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59" y="394321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1247" y="58052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Жуллиан</a:t>
            </a:r>
            <a:r>
              <a:rPr lang="ru-RU" sz="1200" b="1" dirty="0" smtClean="0"/>
              <a:t>, Ж. Генерация тестов на абстракциях систем событий для покрытия их состояний и переходов / </a:t>
            </a:r>
            <a:r>
              <a:rPr lang="ru-RU" sz="1200" b="1" dirty="0" err="1" smtClean="0"/>
              <a:t>Ж.Жуллиан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О.Кушнаренко</a:t>
            </a:r>
            <a:r>
              <a:rPr lang="ru-RU" sz="1200" b="1" dirty="0" smtClean="0"/>
              <a:t>, П.-А. </a:t>
            </a:r>
            <a:r>
              <a:rPr lang="ru-RU" sz="1200" b="1" dirty="0" err="1" smtClean="0"/>
              <a:t>Массон</a:t>
            </a:r>
            <a:r>
              <a:rPr lang="ru-RU" sz="1200" b="1" dirty="0" smtClean="0"/>
              <a:t> </a:t>
            </a:r>
            <a:r>
              <a:rPr lang="en-US" sz="1200" b="1" dirty="0" smtClean="0"/>
              <a:t>[</a:t>
            </a:r>
            <a:r>
              <a:rPr lang="ru-RU" sz="1200" b="1" dirty="0" smtClean="0"/>
              <a:t> и др.</a:t>
            </a:r>
            <a:r>
              <a:rPr lang="en-US" sz="1200" b="1" dirty="0" smtClean="0"/>
              <a:t>] </a:t>
            </a:r>
            <a:r>
              <a:rPr lang="ru-RU" sz="1200" b="1" dirty="0" smtClean="0"/>
              <a:t>// Программирование. – 2018. - №1. – С.3-20</a:t>
            </a:r>
            <a:endParaRPr lang="ru-RU" sz="1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524328" y="5301208"/>
            <a:ext cx="1008112" cy="3597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2360" y="51571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73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39604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shova\Desktop\Снимок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0" y="1844824"/>
            <a:ext cx="39604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936" y="548680"/>
            <a:ext cx="425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Коллекция периодических изданий на платформе East View information Services </a:t>
            </a:r>
          </a:p>
        </p:txBody>
      </p:sp>
      <p:pic>
        <p:nvPicPr>
          <p:cNvPr id="1028" name="Picture 4" descr="C:\Users\tushova\Desktop\Снимок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7" y="2276872"/>
            <a:ext cx="39222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357301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/>
                <a:ea typeface="Calibri"/>
                <a:cs typeface="Times New Roman"/>
              </a:rPr>
              <a:t>Коллекция научных периодических изданий – полнотекстовые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материалы.</a:t>
            </a:r>
          </a:p>
          <a:p>
            <a:endParaRPr lang="ru-RU" sz="2000" b="1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Доступ к контенту без регистрации.</a:t>
            </a:r>
          </a:p>
          <a:p>
            <a:endParaRPr lang="ru-RU" sz="2000" b="1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Выберите журнал.</a:t>
            </a:r>
            <a:endParaRPr lang="en-US" sz="2000" b="1" dirty="0" smtClean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699792" y="3933056"/>
            <a:ext cx="864096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1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Новая папка (2)\Снимок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9"/>
            <a:ext cx="5472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211960" y="4149080"/>
            <a:ext cx="64807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5976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1" name="Picture 3" descr="C:\Users\tushova\Desktop\Снимок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508104" y="1484784"/>
            <a:ext cx="50405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8104" y="119675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2052" name="Picture 4" descr="C:\Users\tushova\Desktop\Снимок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74503"/>
            <a:ext cx="3744416" cy="30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020272" y="3429000"/>
            <a:ext cx="1152128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6296" y="32756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19" y="4993350"/>
            <a:ext cx="4824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Выберите год издания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Выберите порядковый номер журнала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Просмотрев содержание, выберите статью для просмотра и откройте  её для чтения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359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Снимок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7658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Изучив статью, при необходимости включения её в библиографический список литературы,  создайте библиографическую запись по ГОСТу.</a:t>
            </a:r>
          </a:p>
          <a:p>
            <a:r>
              <a:rPr lang="ru-RU" sz="1400" b="1" u="sng" dirty="0" smtClean="0"/>
              <a:t>Пример</a:t>
            </a:r>
            <a:r>
              <a:rPr lang="ru-RU" sz="1400" b="1" dirty="0" smtClean="0"/>
              <a:t>:  </a:t>
            </a:r>
            <a:r>
              <a:rPr lang="ru-RU" sz="1400" b="1" i="1" dirty="0" err="1" smtClean="0"/>
              <a:t>Харламенкова</a:t>
            </a:r>
            <a:r>
              <a:rPr lang="ru-RU" sz="1400" b="1" i="1" dirty="0" smtClean="0"/>
              <a:t>, Н.Е. Развитие психологии субъекта в современных исследованиях феномена социальной поддержки / </a:t>
            </a:r>
            <a:r>
              <a:rPr lang="ru-RU" sz="1400" b="1" i="1" dirty="0" err="1" smtClean="0"/>
              <a:t>Н.Е.Харламенкова</a:t>
            </a:r>
            <a:r>
              <a:rPr lang="ru-RU" sz="1400" b="1" i="1" dirty="0" smtClean="0"/>
              <a:t> // Психологический журнал. – 2018. - № 2, Том39. – С.4-16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9509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60648"/>
            <a:ext cx="406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ЭБС издательства «Академия»</a:t>
            </a:r>
            <a:endParaRPr lang="ru-RU" sz="3200" b="1" dirty="0"/>
          </a:p>
        </p:txBody>
      </p:sp>
      <p:pic>
        <p:nvPicPr>
          <p:cNvPr id="4098" name="Picture 2" descr="C:\Users\tushova\Desktop\Снимок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6774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2443346"/>
            <a:ext cx="3708920" cy="40985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ЭБС «Издательский центр «Академия» - электронные учебные издания для профессионального образования: электронные учебники, расширяющие возможности традиционной книги, электронные приложения, с интерактивными тренажерами, электронные учебно-методические комплексы (ЭУМК), которые могут встраиваться в Систему электронного обучения «Академия-Медиа» (СЭО «Академия-Медиа»), либо использоваться как самостоятельный продукт (локальные версии).</a:t>
            </a:r>
            <a:endParaRPr lang="ru-RU" sz="1100" b="1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Электронные учебные издания ЭБС могут применяться при обучении в формате </a:t>
            </a:r>
            <a:r>
              <a:rPr lang="ru-RU" sz="1200" b="1" dirty="0" err="1">
                <a:latin typeface="Candara" panose="020E0502030303020204" pitchFamily="34" charset="0"/>
                <a:ea typeface="Calibri"/>
                <a:cs typeface="Times New Roman"/>
              </a:rPr>
              <a:t>blended</a:t>
            </a: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r>
              <a:rPr lang="ru-RU" sz="1200" b="1" dirty="0" err="1">
                <a:latin typeface="Candara" panose="020E0502030303020204" pitchFamily="34" charset="0"/>
                <a:ea typeface="Calibri"/>
                <a:cs typeface="Times New Roman"/>
              </a:rPr>
              <a:t>learning</a:t>
            </a:r>
            <a:r>
              <a:rPr lang="ru-RU" sz="1200" b="1" dirty="0">
                <a:latin typeface="Candara" panose="020E0502030303020204" pitchFamily="34" charset="0"/>
                <a:ea typeface="Calibri"/>
                <a:cs typeface="Times New Roman"/>
              </a:rPr>
              <a:t> (смешанное обучение), способствуют эффективной самостоятельной работе студентов, повышают качество обучения. 150 учебных электронных изданий «Академии» входят в Федеральный перечень рекомендованных учебных электронных изданий по специальностям и профессиям среднего профессионального образования</a:t>
            </a:r>
            <a:endParaRPr lang="ru-RU" sz="1200" b="1" dirty="0">
              <a:latin typeface="Candara" panose="020E0502030303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236296" y="1844824"/>
            <a:ext cx="1224136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1521" y="4113076"/>
            <a:ext cx="1080119" cy="3240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6296" y="17008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677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1" y="4797152"/>
            <a:ext cx="2016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/>
              <a:t>Зарегистрируйтесь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Вставив </a:t>
            </a:r>
            <a:r>
              <a:rPr lang="ru-RU" sz="1200" b="1" u="sng" dirty="0" smtClean="0"/>
              <a:t>код доступа </a:t>
            </a:r>
            <a:r>
              <a:rPr lang="ru-RU" sz="1200" b="1" dirty="0" smtClean="0">
                <a:solidFill>
                  <a:srgbClr val="C00000"/>
                </a:solidFill>
              </a:rPr>
              <a:t>(код доступа можно получить в библиотеке института)</a:t>
            </a:r>
            <a:r>
              <a:rPr lang="ru-RU" sz="1200" b="1" dirty="0" smtClean="0"/>
              <a:t>  зайдите в Личный кабинет. Код активируется один раз.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Выберите необходимую вам услугу</a:t>
            </a:r>
            <a:endParaRPr lang="ru-RU" sz="1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63888" y="1952836"/>
            <a:ext cx="72008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79912" y="3212976"/>
            <a:ext cx="81034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16288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29249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4099" name="Picture 3" descr="C:\Users\tushova\Desktop\Снимок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22512"/>
            <a:ext cx="2664296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347864" y="5949280"/>
            <a:ext cx="1242392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02933" y="579597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70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shova\Desktop\Снимок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2" y="601479"/>
            <a:ext cx="3456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621515" y="479618"/>
            <a:ext cx="64807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591780" y="1988840"/>
            <a:ext cx="82809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80704" y="23214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8448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2068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 </a:t>
            </a:r>
            <a:r>
              <a:rPr lang="ru-RU" sz="1600" b="1" dirty="0"/>
              <a:t> </a:t>
            </a:r>
            <a:r>
              <a:rPr lang="ru-RU" sz="1600" b="1" dirty="0" smtClean="0"/>
              <a:t>В меню ЭБС выбираем «Учебные электронные издания».  Для поиска изданий заходим в «Каталог изданий ЭБ»</a:t>
            </a:r>
            <a:endParaRPr lang="ru-RU" sz="1600" b="1" dirty="0"/>
          </a:p>
        </p:txBody>
      </p:sp>
      <p:pic>
        <p:nvPicPr>
          <p:cNvPr id="5123" name="Picture 3" descr="C:\Users\tushova\Desktop\Снимок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14156"/>
            <a:ext cx="5832648" cy="4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004048" y="3501008"/>
            <a:ext cx="97210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0072" y="32849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948264" y="4869160"/>
            <a:ext cx="79208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472514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7292" y="3933056"/>
            <a:ext cx="2625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2. </a:t>
            </a:r>
            <a:r>
              <a:rPr lang="ru-RU" sz="1600" b="1" dirty="0" smtClean="0"/>
              <a:t>Отмечаем галочкой «Купленные онлайн доступы».  Количество доступных для чтения онлайн книг ограничено.  </a:t>
            </a:r>
          </a:p>
          <a:p>
            <a:r>
              <a:rPr lang="ru-RU" sz="1600" b="1" dirty="0" smtClean="0"/>
              <a:t>3. Просмотрев список – открываем нужную для чтения книгу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7956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 Black" panose="020B0A04020102020204" pitchFamily="34" charset="0"/>
              </a:rPr>
              <a:t>3) Электронно-библиотечная </a:t>
            </a:r>
            <a:r>
              <a:rPr lang="ru-RU" sz="1400" b="1" i="1" dirty="0">
                <a:latin typeface="Arial Black" panose="020B0A04020102020204" pitchFamily="34" charset="0"/>
              </a:rPr>
              <a:t>система издательства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Юрайт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r>
              <a:rPr lang="ru-RU" sz="1400" b="1" i="1" dirty="0">
                <a:latin typeface="Arial Black" panose="020B0A04020102020204" pitchFamily="34" charset="0"/>
              </a:rPr>
              <a:t>. </a:t>
            </a:r>
          </a:p>
          <a:p>
            <a:r>
              <a:rPr lang="ru-RU" sz="1400" dirty="0"/>
              <a:t>1. Контракт № 803-44/16 от 31.05.2016 г.</a:t>
            </a:r>
          </a:p>
          <a:p>
            <a:r>
              <a:rPr lang="ru-RU" sz="1400" dirty="0"/>
              <a:t>2.СПО Контракт №2294-44/16 от 5.12.2016 г.</a:t>
            </a:r>
          </a:p>
          <a:p>
            <a:r>
              <a:rPr lang="ru-RU" sz="1400" dirty="0"/>
              <a:t>3. Контракт №1212-223/17 от 16.06.2017 г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4. Контракт №953-44/18 от 28.05.2018 г. + Коллекция СПО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i="1" dirty="0">
                <a:latin typeface="Arial Black" panose="020B0A04020102020204" pitchFamily="34" charset="0"/>
              </a:rPr>
              <a:t>4) Электронно-библиотечная система Образовательно-издательского центра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«Академия» </a:t>
            </a:r>
          </a:p>
          <a:p>
            <a:r>
              <a:rPr lang="ru-RU" sz="1400" dirty="0"/>
              <a:t>1. Контракт №ДогОИЦ1074/ЭБ-17/2401-44/17 от 08.11.2017</a:t>
            </a:r>
          </a:p>
          <a:p>
            <a:endParaRPr lang="ru-RU" sz="1400" dirty="0" smtClean="0"/>
          </a:p>
          <a:p>
            <a:r>
              <a:rPr lang="ru-RU" sz="1400" b="1" i="1" dirty="0">
                <a:latin typeface="Arial Black" panose="020B0A04020102020204" pitchFamily="34" charset="0"/>
              </a:rPr>
              <a:t>5) Электронно-библиотечная система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ZNANIUM.COM </a:t>
            </a:r>
            <a:endParaRPr lang="ru-RU" sz="14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/>
              <a:t>Контракт </a:t>
            </a:r>
            <a:r>
              <a:rPr lang="ru-RU" sz="1400" dirty="0"/>
              <a:t>№2402-44/17 от </a:t>
            </a:r>
            <a:r>
              <a:rPr lang="ru-RU" sz="1400" dirty="0" smtClean="0"/>
              <a:t>08.11.2017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r>
              <a:rPr lang="ru-RU" sz="1400" b="1" i="1" dirty="0">
                <a:latin typeface="Arial Black" panose="020B0A04020102020204" pitchFamily="34" charset="0"/>
              </a:rPr>
              <a:t>6) Научная электронная библиотека 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eLIBRARY.RU </a:t>
            </a:r>
          </a:p>
          <a:p>
            <a:r>
              <a:rPr lang="ru-RU" sz="1400" dirty="0"/>
              <a:t>1. Контракт №286-223/18 от </a:t>
            </a:r>
            <a:r>
              <a:rPr lang="ru-RU" sz="1400" dirty="0" smtClean="0"/>
              <a:t>28.02.2018г.</a:t>
            </a:r>
          </a:p>
          <a:p>
            <a:endParaRPr lang="ru-RU" sz="1400" dirty="0"/>
          </a:p>
          <a:p>
            <a:r>
              <a:rPr lang="ru-RU" sz="1400" b="1" i="1" dirty="0">
                <a:latin typeface="Arial Black" panose="020B0A04020102020204" pitchFamily="34" charset="0"/>
              </a:rPr>
              <a:t>7) Коллекция периодических изданий на платформе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East View information Services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Контракт </a:t>
            </a:r>
            <a:r>
              <a:rPr lang="ru-RU" sz="1400" dirty="0"/>
              <a:t>№174-223/18 от 09.02.2018г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r>
              <a:rPr lang="ru-RU" sz="1400" b="1" i="1" dirty="0">
                <a:latin typeface="Arial Black" panose="020B0A04020102020204" pitchFamily="34" charset="0"/>
              </a:rPr>
              <a:t>8) ЭБС издательства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КноРус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» BOOK.ru</a:t>
            </a:r>
          </a:p>
          <a:p>
            <a:r>
              <a:rPr lang="ru-RU" sz="1400" dirty="0"/>
              <a:t>1. Договор от 02.03.2015 г.</a:t>
            </a:r>
          </a:p>
          <a:p>
            <a:r>
              <a:rPr lang="ru-RU" sz="1400" dirty="0"/>
              <a:t>2. Контракт № 655-44/16 от 12.05.2017 г.</a:t>
            </a:r>
          </a:p>
          <a:p>
            <a:endParaRPr lang="ru-RU" sz="1400" dirty="0" smtClean="0"/>
          </a:p>
          <a:p>
            <a:r>
              <a:rPr lang="ru-RU" sz="1400" b="1" i="1" dirty="0">
                <a:latin typeface="Arial Black" panose="020B0A04020102020204" pitchFamily="34" charset="0"/>
              </a:rPr>
              <a:t>9) Электронная библиотечная система Алтайского государственного университета </a:t>
            </a:r>
            <a:r>
              <a:rPr lang="ru-RU" sz="1400" dirty="0"/>
              <a:t>[Электронный ресурс]. – Барнаул, </a:t>
            </a:r>
            <a:r>
              <a:rPr lang="ru-RU" sz="1400" dirty="0" smtClean="0"/>
              <a:t>2014- 2018.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1408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shova\Desktop\Снимок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534"/>
            <a:ext cx="50405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shova\Desktop\Снимок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077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763688" y="1052736"/>
            <a:ext cx="115212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6804248" y="5013176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3728" y="67173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84174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Для предварительного просмотра и знакомства с выходными данными книги, чтения отрывка - нажмите на </a:t>
            </a:r>
            <a:r>
              <a:rPr lang="ru-RU" sz="1400" b="1" u="sng" dirty="0" smtClean="0"/>
              <a:t>Название книги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Для включения издания в библиографический список необходимо составить библиографическую запись по выходным данным книги по ГОСТу самостоятельно</a:t>
            </a:r>
          </a:p>
          <a:p>
            <a:endParaRPr lang="ru-RU" sz="1400" dirty="0"/>
          </a:p>
          <a:p>
            <a:r>
              <a:rPr lang="ru-RU" sz="1400" b="1" u="sng" dirty="0" smtClean="0"/>
              <a:t>Пример:</a:t>
            </a:r>
          </a:p>
          <a:p>
            <a:r>
              <a:rPr lang="ru-RU" sz="1400" b="1" i="1" dirty="0" err="1" smtClean="0"/>
              <a:t>Фуфаев</a:t>
            </a:r>
            <a:r>
              <a:rPr lang="ru-RU" sz="1400" b="1" i="1" dirty="0" smtClean="0"/>
              <a:t>, Э.В. Базы данных: учебное пособие  </a:t>
            </a:r>
            <a:r>
              <a:rPr lang="en-US" sz="1400" b="1" i="1" dirty="0" smtClean="0"/>
              <a:t>[</a:t>
            </a:r>
            <a:r>
              <a:rPr lang="ru-RU" sz="1400" b="1" i="1" dirty="0" smtClean="0"/>
              <a:t>Электронное издание</a:t>
            </a:r>
            <a:r>
              <a:rPr lang="en-US" sz="1400" b="1" i="1" dirty="0" smtClean="0"/>
              <a:t>] </a:t>
            </a:r>
            <a:r>
              <a:rPr lang="ru-RU" sz="1400" b="1" i="1" dirty="0" smtClean="0"/>
              <a:t>/ </a:t>
            </a:r>
            <a:r>
              <a:rPr lang="ru-RU" sz="1400" b="1" i="1" dirty="0" err="1" smtClean="0"/>
              <a:t>Э.В.Фуфаев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Д.Э.Фуфаев</a:t>
            </a:r>
            <a:r>
              <a:rPr lang="ru-RU" sz="1400" b="1" i="1" dirty="0" smtClean="0"/>
              <a:t>. – 11-е изд., стер. – М.: Академия, 2017. – 320с.</a:t>
            </a:r>
            <a:r>
              <a:rPr lang="en-US" sz="1400" b="1" i="1" dirty="0" smtClean="0"/>
              <a:t> – </a:t>
            </a:r>
            <a:r>
              <a:rPr lang="ru-RU" sz="1400" b="1" i="1" dirty="0" smtClean="0"/>
              <a:t>Режим доступа: </a:t>
            </a:r>
            <a:r>
              <a:rPr lang="en-US" sz="1400" b="1" i="1" dirty="0">
                <a:hlinkClick r:id="rId4"/>
              </a:rPr>
              <a:t>http://www.academia-moscow.ru/catalogue/4831/292233</a:t>
            </a:r>
            <a:r>
              <a:rPr lang="en-US" sz="1400" b="1" i="1" dirty="0" smtClean="0">
                <a:hlinkClick r:id="rId4"/>
              </a:rPr>
              <a:t>/</a:t>
            </a:r>
            <a:r>
              <a:rPr lang="ru-RU" sz="1400" b="1" i="1" dirty="0" smtClean="0"/>
              <a:t>. </a:t>
            </a:r>
          </a:p>
          <a:p>
            <a:pPr marL="342900" indent="-342900">
              <a:buAutoNum type="arabicPeriod"/>
            </a:pP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963764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33265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ЭБС  </a:t>
            </a:r>
            <a:r>
              <a:rPr lang="en-US" sz="3200" b="1" dirty="0" smtClean="0"/>
              <a:t>ZNANIUM.COM</a:t>
            </a:r>
            <a:r>
              <a:rPr lang="ru-RU" sz="3200" b="1" dirty="0" smtClean="0"/>
              <a:t> (для СПО)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685" y="263691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Коллекция </a:t>
            </a:r>
            <a:r>
              <a:rPr lang="ru-RU" sz="2400" b="1" dirty="0"/>
              <a:t>электронных версий книг, журналов, статей и пр., сгруппированных по тематическим и целевым признакам. В ЭБС реализована система поиска и отбора документов с удобной навигацией, созданием закладок, формированием виртуальных «книжных полок», сервисом постраничного копирования, сбором и отображением статистики использования ЭБС, а также другими сервисами, способствующими успешной научной и учебной деятельности</a:t>
            </a:r>
            <a:r>
              <a:rPr lang="ru-RU" sz="2400" b="1" dirty="0" smtClean="0"/>
              <a:t>.</a:t>
            </a:r>
          </a:p>
          <a:p>
            <a:r>
              <a:rPr lang="ru-RU" sz="2000" b="1" dirty="0" smtClean="0"/>
              <a:t>(Инструкция для Пользователей: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www.youtube.com/watch?v=1ljmPC2Uu_0</a:t>
            </a:r>
            <a:r>
              <a:rPr lang="ru-RU" sz="2000" b="1" dirty="0" smtClean="0"/>
              <a:t> )</a:t>
            </a:r>
            <a:endParaRPr lang="ru-RU" sz="2000" b="1" dirty="0"/>
          </a:p>
        </p:txBody>
      </p:sp>
      <p:pic>
        <p:nvPicPr>
          <p:cNvPr id="1026" name="Picture 2" descr="C:\Users\tushova\Desktop\Снимок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" y="1700808"/>
            <a:ext cx="849694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4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" y="1412776"/>
            <a:ext cx="61926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283968" y="1844824"/>
            <a:ext cx="1296144" cy="3960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985" y="4184643"/>
            <a:ext cx="468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Войти в личный кабинет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 меню БИБЛИОТЕКА - выбрать нужную ЭБС</a:t>
            </a:r>
            <a:endParaRPr lang="ru-RU" sz="2000" b="1" dirty="0"/>
          </a:p>
        </p:txBody>
      </p:sp>
      <p:pic>
        <p:nvPicPr>
          <p:cNvPr id="1027" name="Picture 3" descr="C:\Users\tushova\Desktop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499992" y="4653136"/>
            <a:ext cx="1152128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08912" cy="49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247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ЭБС «Университетская библиотека </a:t>
            </a:r>
            <a:r>
              <a:rPr lang="en-US" b="1" dirty="0" smtClean="0"/>
              <a:t>ONLINE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380312" y="1916832"/>
            <a:ext cx="1008112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3848" y="4110453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/>
                <a:latin typeface="Calibri"/>
                <a:ea typeface="Calibri"/>
                <a:cs typeface="Times New Roman"/>
              </a:rPr>
              <a:t>Ресурс содержит учебники, учебные пособия, монографии, периодические издания, справочники, словари, энциклопедии, видео- и аудиоматериалы, иллюстрированные издания по искусству, литературу нон-фикшн, художественную литературу. Каталог изданий систематически пополняется новой актуальной литературой и в настоящее время содержит почти 100 тыс. наименований.</a:t>
            </a:r>
          </a:p>
          <a:p>
            <a:r>
              <a:rPr lang="ru-RU" sz="1600" b="1" i="1" dirty="0" smtClean="0">
                <a:latin typeface="Calibri"/>
                <a:cs typeface="Times New Roman"/>
              </a:rPr>
              <a:t>Перед началом работы в ЭБС – необходимо зарегистрироваться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787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Новая папка (2)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shova\Desktop\Новая папка (2)\Сним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724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012160" y="1700808"/>
            <a:ext cx="1296144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0072" y="3081385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</a:t>
            </a:r>
            <a:r>
              <a:rPr lang="ru-RU" sz="1600" b="1" dirty="0" smtClean="0"/>
              <a:t>Регистрацию в ЭБС нужно осуществить в стенах вуза.  </a:t>
            </a:r>
          </a:p>
          <a:p>
            <a:r>
              <a:rPr lang="ru-RU" sz="1600" b="1" dirty="0" smtClean="0"/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r>
              <a:rPr lang="ru-RU" sz="1600" b="1" dirty="0" smtClean="0"/>
              <a:t>3. Регистрация завершена и с этого момента вы можете , заходя в свой личный кабинет, пользоваться всеми услугами данной ЭБС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99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508104" y="5085184"/>
            <a:ext cx="136815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5912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Кроме «Университетской библиотеки </a:t>
            </a:r>
            <a:r>
              <a:rPr lang="en-US" b="1" dirty="0" smtClean="0"/>
              <a:t>ONLINE</a:t>
            </a:r>
            <a:r>
              <a:rPr lang="ru-RU" b="1" dirty="0" smtClean="0"/>
              <a:t> на портале имеется доступ и к другим контентам,  которые можно использовать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00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5486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ПОИСК В ЭБС</a:t>
            </a:r>
            <a:endParaRPr lang="ru-RU" sz="2000" b="1" dirty="0"/>
          </a:p>
        </p:txBody>
      </p:sp>
      <p:pic>
        <p:nvPicPr>
          <p:cNvPr id="5122" name="Picture 2" descr="C:\Users\tushova\Desktop\Снимок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9802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87624" y="1700808"/>
            <a:ext cx="122413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83568" y="4293096"/>
            <a:ext cx="1116124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tushova\Desktop\Снимок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6361"/>
            <a:ext cx="35023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372200" y="2564904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486" y="302459"/>
            <a:ext cx="573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Поиск необходимого издания осуществляется по различным элементам: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Простейший поиск – наберите название книги (тему) или автора;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Поиск по рубрикам (отраслям знания)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Расширенный поиск с использованием фильтров.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16091" y="15578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6091" y="55280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6347" y="24115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685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shova\Desktop\Сним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699792" y="1916832"/>
            <a:ext cx="100811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059832" y="2221615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5795" y="162540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68203" y="243763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Использование фильтров при поиске (тип издания, хронологический диапазон и т.д.)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Чтение издания онлайн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Для включения  источника в библиографический список литературы </a:t>
            </a:r>
            <a:r>
              <a:rPr lang="ru-RU" sz="1600" b="1" dirty="0"/>
              <a:t> </a:t>
            </a:r>
            <a:r>
              <a:rPr lang="ru-RU" sz="1600" b="1" dirty="0" smtClean="0"/>
              <a:t>к каждому изданию в ЭБС прикреплена библиографическая запись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580112" y="5445224"/>
            <a:ext cx="100811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68144" y="5733256"/>
            <a:ext cx="1296144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4" y="53290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07669" y="603234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8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1362</TotalTime>
  <Words>1553</Words>
  <Application>Microsoft Office PowerPoint</Application>
  <PresentationFormat>Экран (4:3)</PresentationFormat>
  <Paragraphs>170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Работа с ЭБС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ЭБС</dc:title>
  <dc:creator>Тушова Тамара Михайловна</dc:creator>
  <cp:lastModifiedBy>Тушова Тамара Михайловна</cp:lastModifiedBy>
  <cp:revision>73</cp:revision>
  <dcterms:created xsi:type="dcterms:W3CDTF">2018-04-17T07:33:27Z</dcterms:created>
  <dcterms:modified xsi:type="dcterms:W3CDTF">2018-06-26T04:45:32Z</dcterms:modified>
</cp:coreProperties>
</file>