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3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EFFC5CB-1D0D-44F5-BB0A-628B9F38776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E0E6C08-AD59-4663-8B27-6579381B0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57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5BEE9D-C61C-4F0A-92A9-DA220133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721" y="288372"/>
            <a:ext cx="5675879" cy="62979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400" b="1" dirty="0" smtClean="0"/>
          </a:p>
          <a:p>
            <a:pPr marL="0" indent="0">
              <a:buNone/>
            </a:pPr>
            <a:endParaRPr lang="ru-RU" sz="4400" b="1" dirty="0"/>
          </a:p>
          <a:p>
            <a:pPr marL="0" indent="0" algn="ctr">
              <a:buNone/>
            </a:pPr>
            <a:r>
              <a:rPr lang="ru-RU" sz="4800" b="1" dirty="0" smtClean="0"/>
              <a:t>«Болью </a:t>
            </a:r>
            <a:r>
              <a:rPr lang="ru-RU" sz="4800" b="1" dirty="0"/>
              <a:t>и счастьем пронзённая жизнь</a:t>
            </a:r>
            <a:r>
              <a:rPr lang="ru-RU" sz="4800" b="1" dirty="0" smtClean="0"/>
              <a:t>…»</a:t>
            </a:r>
            <a:endParaRPr lang="ru-RU" sz="4800" b="1" dirty="0"/>
          </a:p>
          <a:p>
            <a:pPr marL="0" indent="0">
              <a:buNone/>
            </a:pPr>
            <a:r>
              <a:rPr lang="ru-RU" dirty="0" smtClean="0"/>
              <a:t>(К 130-летию со дня рождения М. И. Цветаевой)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600" dirty="0" smtClean="0"/>
              <a:t>Подготовила библиотекарь НБ Рубцовского института (филиала АлтГУ) Фонякина Р.С.</a:t>
            </a:r>
            <a:endParaRPr lang="ru-RU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15B65B1-CA23-40B2-A87D-3B60B2C03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0383" y="-8825"/>
            <a:ext cx="6371617" cy="68668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CF3639-F896-408F-B61B-46A257E07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175" y="139773"/>
            <a:ext cx="1266825" cy="14192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922D59F-C319-4F2E-A510-E39B172A3AA8}"/>
              </a:ext>
            </a:extLst>
          </p:cNvPr>
          <p:cNvSpPr/>
          <p:nvPr/>
        </p:nvSpPr>
        <p:spPr>
          <a:xfrm>
            <a:off x="10813832" y="1567492"/>
            <a:ext cx="1489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Рубцовский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институт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(филиал)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АлтГУ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F01EA2-4536-4581-86AF-C1CC2988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8792"/>
            <a:ext cx="10353762" cy="44167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Семья поэтессы настаивала на возвращении в СССР, хотя она была против. Её дочь Ариадна вернулась первой, за ней уехал Сергей Эфрон, и поэтессе пришлось последовать за ними. Вскоре Ариадна была арестована и в итоге провела в тюрьме 15 лет, а Эфрон был расстрелян.</a:t>
            </a:r>
          </a:p>
          <a:p>
            <a:r>
              <a:rPr lang="ru-RU" dirty="0"/>
              <a:t>В последние несколько лет жизни Марина Цветаева не писала свои стихи. В этот период её творчества она занималась только переводами зарубежной литературы на русский язык, что приносило ей достаточно денег для того, чтобы на них можно было жить.</a:t>
            </a:r>
          </a:p>
          <a:p>
            <a:r>
              <a:rPr lang="ru-RU" dirty="0"/>
              <a:t>Последний прижизненный сборник стихов Цветаевой был опубликован ей в 20-х годах прошлого века, за несколько десятков лет за смерти, когда она жила во Франции. Однако, у русских эмигрантов её стихи не пользовались популярностью, в отличие от её же прозы.</a:t>
            </a:r>
          </a:p>
          <a:p>
            <a:r>
              <a:rPr lang="ru-RU" dirty="0"/>
              <a:t>У поэтессе было очень слабое зрение, и в юности она постоянно носила очки с толстыми линзами. В 16 лет она отказалась от них, и её не слишком волновало то, что окружающий мир без очков она видит размытым.</a:t>
            </a:r>
          </a:p>
          <a:p>
            <a:r>
              <a:rPr lang="ru-RU" dirty="0"/>
              <a:t>Известно, что Марина Цветаева никогда не пользовалась макияжем. Она утверждала, что не делает этого потому, что тогда “каждый дурак будет думать, что я накрасилась специально для него”.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A0B545-18C0-4A7A-9146-8BCB424CD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803" y="4270075"/>
            <a:ext cx="2720197" cy="25879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19D6B4B-8DB1-4DBA-86DA-4BCAA7F39977}"/>
              </a:ext>
            </a:extLst>
          </p:cNvPr>
          <p:cNvSpPr/>
          <p:nvPr/>
        </p:nvSpPr>
        <p:spPr>
          <a:xfrm>
            <a:off x="1961322" y="59550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Георгий Эфрон, сын Марины Цветаевой, которого она, в отличие от своих дочерей, всегда любила</a:t>
            </a:r>
          </a:p>
        </p:txBody>
      </p:sp>
    </p:spTree>
    <p:extLst>
      <p:ext uri="{BB962C8B-B14F-4D97-AF65-F5344CB8AC3E}">
        <p14:creationId xmlns:p14="http://schemas.microsoft.com/office/powerpoint/2010/main" val="41282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1CE1F4-B6CC-4D1B-9BC2-1F22E12C0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327991"/>
            <a:ext cx="11847444" cy="6202018"/>
          </a:xfrm>
        </p:spPr>
        <p:txBody>
          <a:bodyPr>
            <a:normAutofit/>
          </a:bodyPr>
          <a:lstStyle/>
          <a:p>
            <a:r>
              <a:rPr lang="ru-RU" sz="2400" dirty="0"/>
              <a:t>Похоронена поэтесса была в городе Елабуга, в том самом, в котором она свела счёты с жизнью. Но точное месторасположение её могилы неизвестно, установлена лишь часть кладбища, в которой покоится её прах.</a:t>
            </a:r>
          </a:p>
          <a:p>
            <a:r>
              <a:rPr lang="ru-RU" sz="2400" dirty="0" smtClean="0"/>
              <a:t>Открытый </a:t>
            </a:r>
            <a:r>
              <a:rPr lang="ru-RU" sz="2400" dirty="0"/>
              <a:t>в 1982 году советскими астрономами астероид под номером 3511 получил имя </a:t>
            </a:r>
            <a:r>
              <a:rPr lang="ru-RU" sz="2400" dirty="0" err="1"/>
              <a:t>Tsvetaeva</a:t>
            </a:r>
            <a:r>
              <a:rPr lang="ru-RU" sz="2400" dirty="0"/>
              <a:t>. А названные в честь поэтессы улицы есть в пяти городах России и Украины – в Королёве, Киеве, Томске, Абакане и Липецке.</a:t>
            </a:r>
          </a:p>
          <a:p>
            <a:r>
              <a:rPr lang="ru-RU" sz="2400" dirty="0"/>
              <a:t>Многие стихотворения Марины Цветаевой были положены на музыку и превращены в песни. Над ними работали как классические эстрадные исполнители, так и рок-музыканты.</a:t>
            </a:r>
          </a:p>
          <a:p>
            <a:r>
              <a:rPr lang="ru-RU" sz="2400" dirty="0"/>
              <a:t>Её стихи оказали заметное влияние на творчество другой знаменитой поэтессы Серебряного века – Анны Ахматовой. Ахматова посвятила Цветаевой ряд своих собственных стихотворений.</a:t>
            </a:r>
          </a:p>
        </p:txBody>
      </p:sp>
    </p:spTree>
    <p:extLst>
      <p:ext uri="{BB962C8B-B14F-4D97-AF65-F5344CB8AC3E}">
        <p14:creationId xmlns:p14="http://schemas.microsoft.com/office/powerpoint/2010/main" val="18015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15A3EB-EA84-49EB-A954-BC8DAFF27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875" y="2446901"/>
            <a:ext cx="9440034" cy="182880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85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2F6876-F0C3-436F-9381-A9B3B992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98" y="-181945"/>
            <a:ext cx="10353762" cy="970450"/>
          </a:xfrm>
        </p:spPr>
        <p:txBody>
          <a:bodyPr/>
          <a:lstStyle/>
          <a:p>
            <a:r>
              <a:rPr lang="ru-RU" dirty="0"/>
              <a:t>Ранние годы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3862B0-4711-46DE-B7CF-84DA6BE66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304" y="583372"/>
            <a:ext cx="11015766" cy="3783496"/>
          </a:xfrm>
        </p:spPr>
        <p:txBody>
          <a:bodyPr>
            <a:normAutofit/>
          </a:bodyPr>
          <a:lstStyle/>
          <a:p>
            <a:r>
              <a:rPr lang="ru-RU" dirty="0"/>
              <a:t>Родилась Марина Цветаева в Москве 26 сентября (8 октября) 1892 года. Ее отец</a:t>
            </a:r>
          </a:p>
          <a:p>
            <a:pPr marL="36900" indent="0">
              <a:buNone/>
            </a:pPr>
            <a:r>
              <a:rPr lang="ru-RU" dirty="0"/>
              <a:t>был профессором университета, мать – пианисткой. Стоит кратко заметить, что</a:t>
            </a:r>
          </a:p>
          <a:p>
            <a:pPr marL="36900" indent="0">
              <a:buNone/>
            </a:pPr>
            <a:r>
              <a:rPr lang="ru-RU" dirty="0"/>
              <a:t>биография Цветаевой пополнилась первыми стихами еще в возрасте шести лет.</a:t>
            </a:r>
          </a:p>
          <a:p>
            <a:pPr marL="36900" indent="0">
              <a:buNone/>
            </a:pPr>
            <a:r>
              <a:rPr lang="ru-RU" dirty="0"/>
              <a:t>Первое образование получила в Москве в частной женской гимназии, затем</a:t>
            </a:r>
          </a:p>
          <a:p>
            <a:pPr marL="36900" indent="0">
              <a:buNone/>
            </a:pPr>
            <a:r>
              <a:rPr lang="ru-RU" dirty="0"/>
              <a:t>обучалась в пансионах Швейцарии, Германии, Франции. После смерти матери, Марина и ее брат и две сестры воспитывались отцом, который старался дать детям хорошее образование.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37455E4-DE08-4321-96C6-892B84B1E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7547" y="3429000"/>
            <a:ext cx="1368732" cy="1955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F5FDB5-4E8C-426B-B757-F8B33749F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588" y="3421924"/>
            <a:ext cx="1368732" cy="19499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8BF31A-D7D8-40F0-92A8-B964C9478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209" y="3422213"/>
            <a:ext cx="1459395" cy="19699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3A0BF7A-1627-4B3C-AEF3-73E2D89A4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652" y="3455606"/>
            <a:ext cx="1459396" cy="19699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8D0C11B-09A2-433D-A883-B5407CE5F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5721" y="3487938"/>
            <a:ext cx="1459396" cy="193610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CF720E7-E102-4EDA-AE63-E859F11520D2}"/>
              </a:ext>
            </a:extLst>
          </p:cNvPr>
          <p:cNvSpPr/>
          <p:nvPr/>
        </p:nvSpPr>
        <p:spPr>
          <a:xfrm>
            <a:off x="-347335" y="5618714"/>
            <a:ext cx="307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ЦВЕТАЕВА</a:t>
            </a:r>
          </a:p>
          <a:p>
            <a:pPr algn="ctr"/>
            <a:r>
              <a:rPr lang="ru-RU" sz="1600" dirty="0"/>
              <a:t>Мария Александровна</a:t>
            </a:r>
          </a:p>
          <a:p>
            <a:pPr algn="ctr"/>
            <a:r>
              <a:rPr lang="ru-RU" sz="1600" dirty="0"/>
              <a:t>Мать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17BDE60-F3CE-4F22-B7FF-5018B73BC2DD}"/>
              </a:ext>
            </a:extLst>
          </p:cNvPr>
          <p:cNvSpPr/>
          <p:nvPr/>
        </p:nvSpPr>
        <p:spPr>
          <a:xfrm>
            <a:off x="446816" y="558061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ЦВЕТАЕВ</a:t>
            </a:r>
          </a:p>
          <a:p>
            <a:pPr algn="ctr"/>
            <a:r>
              <a:rPr lang="ru-RU" sz="1600" dirty="0"/>
              <a:t>Иван Владимирович</a:t>
            </a:r>
          </a:p>
          <a:p>
            <a:pPr algn="ctr"/>
            <a:r>
              <a:rPr lang="ru-RU" sz="1600" dirty="0"/>
              <a:t>Отец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09EDA03-31E1-4642-998A-FE2ADA58AA6B}"/>
              </a:ext>
            </a:extLst>
          </p:cNvPr>
          <p:cNvSpPr/>
          <p:nvPr/>
        </p:nvSpPr>
        <p:spPr>
          <a:xfrm>
            <a:off x="2552906" y="55030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ЦВЕТАЕВА</a:t>
            </a:r>
          </a:p>
          <a:p>
            <a:pPr algn="ctr"/>
            <a:r>
              <a:rPr lang="ru-RU" sz="1600" dirty="0"/>
              <a:t>Валерия</a:t>
            </a:r>
          </a:p>
          <a:p>
            <a:pPr algn="ctr"/>
            <a:r>
              <a:rPr lang="ru-RU" sz="1600" dirty="0"/>
              <a:t>Сводная сестра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D30C7BE-EB8F-488E-BF33-DED77F5861E8}"/>
              </a:ext>
            </a:extLst>
          </p:cNvPr>
          <p:cNvSpPr/>
          <p:nvPr/>
        </p:nvSpPr>
        <p:spPr>
          <a:xfrm>
            <a:off x="5044210" y="552190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ЦВЕТАЕВА</a:t>
            </a:r>
          </a:p>
          <a:p>
            <a:pPr algn="ctr"/>
            <a:r>
              <a:rPr lang="ru-RU" sz="1600" dirty="0"/>
              <a:t>Анастасия</a:t>
            </a:r>
          </a:p>
          <a:p>
            <a:pPr algn="ctr"/>
            <a:r>
              <a:rPr lang="ru-RU" sz="1600" dirty="0"/>
              <a:t>Родная сестра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0993408-8AC2-42FA-9B31-908184B0A30C}"/>
              </a:ext>
            </a:extLst>
          </p:cNvPr>
          <p:cNvSpPr/>
          <p:nvPr/>
        </p:nvSpPr>
        <p:spPr>
          <a:xfrm>
            <a:off x="7457419" y="553495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ЦВЕТАЕВА</a:t>
            </a:r>
          </a:p>
          <a:p>
            <a:pPr algn="ctr"/>
            <a:r>
              <a:rPr lang="ru-RU" sz="1600" dirty="0"/>
              <a:t>Марина</a:t>
            </a:r>
          </a:p>
        </p:txBody>
      </p:sp>
    </p:spTree>
    <p:extLst>
      <p:ext uri="{BB962C8B-B14F-4D97-AF65-F5344CB8AC3E}">
        <p14:creationId xmlns:p14="http://schemas.microsoft.com/office/powerpoint/2010/main" val="32579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E48C2-E4EA-4DB0-A793-4C70233A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6222" y="0"/>
            <a:ext cx="10353762" cy="970450"/>
          </a:xfrm>
        </p:spPr>
        <p:txBody>
          <a:bodyPr/>
          <a:lstStyle/>
          <a:p>
            <a:r>
              <a:rPr lang="ru-RU" dirty="0"/>
              <a:t>Начало творческого пути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31004D-C3F2-4DC8-A2FC-BCA555941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70450"/>
            <a:ext cx="4916557" cy="58707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Первый сборник стихотворений Цветаевой был опубликован в 1910 году («Вечерний альбом»). Уже тогда на творчество Цветаевой обратили внимание знаменитые — Валерий Брюсов, Максимилиан Волошин и Николай Гумилёв. Их творчество и </a:t>
            </a:r>
            <a:r>
              <a:rPr lang="ru-RU" dirty="0" smtClean="0"/>
              <a:t>произведения </a:t>
            </a:r>
            <a:r>
              <a:rPr lang="ru-RU" dirty="0"/>
              <a:t>Николая Некрасова значительно повлияли на раннее творчество поэтессы. В 1912 году она выпустила второй сборник стихов — «Волшебный фонарь». В эти два сборника Цветаевой вошли также стихотворения для детей: «Так», «В классе», «В субботу». В 1913 году выходит третий сборник поэтессы под названием «Из двух книг». Во время Гражданской войны (1917-1922) для Цветаевой стихи являются средством выразить сочувствие. Кроме поэзии она занимается написанием пьес.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BDF273-D172-41FE-B16F-815643D1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557" y="1876431"/>
            <a:ext cx="7712766" cy="4058751"/>
          </a:xfrm>
        </p:spPr>
        <p:txBody>
          <a:bodyPr>
            <a:noAutofit/>
          </a:bodyPr>
          <a:lstStyle/>
          <a:p>
            <a:pPr marL="36900" indent="0" algn="ctr">
              <a:buNone/>
            </a:pPr>
            <a:r>
              <a:rPr lang="ru-RU" sz="1600" i="1" dirty="0"/>
              <a:t>ТАК</a:t>
            </a:r>
          </a:p>
          <a:p>
            <a:pPr marL="36900" indent="0" algn="ctr">
              <a:buNone/>
            </a:pPr>
            <a:r>
              <a:rPr lang="ru-RU" sz="1600" i="1" dirty="0"/>
              <a:t>"Почему ты плачешь?" - "Так".</a:t>
            </a:r>
          </a:p>
          <a:p>
            <a:pPr marL="36900" indent="0" algn="ctr">
              <a:buNone/>
            </a:pPr>
            <a:r>
              <a:rPr lang="ru-RU" sz="1600" i="1" dirty="0"/>
              <a:t>-"Плакать "так" смешно и глупо.</a:t>
            </a:r>
          </a:p>
          <a:p>
            <a:pPr marL="36900" indent="0" algn="ctr">
              <a:buNone/>
            </a:pPr>
            <a:r>
              <a:rPr lang="ru-RU" sz="1600" i="1" dirty="0"/>
              <a:t>Зареветь, не кончив супа!</a:t>
            </a:r>
          </a:p>
          <a:p>
            <a:pPr marL="36900" indent="0" algn="ctr">
              <a:buNone/>
            </a:pPr>
            <a:r>
              <a:rPr lang="ru-RU" sz="1600" i="1" dirty="0"/>
              <a:t>Отними от глаз кулак!</a:t>
            </a:r>
          </a:p>
          <a:p>
            <a:pPr marL="36900" indent="0" algn="ctr">
              <a:buNone/>
            </a:pPr>
            <a:r>
              <a:rPr lang="ru-RU" sz="1600" i="1" dirty="0"/>
              <a:t>Если плачешь, есть причина.</a:t>
            </a:r>
          </a:p>
          <a:p>
            <a:pPr marL="36900" indent="0" algn="ctr">
              <a:buNone/>
            </a:pPr>
            <a:r>
              <a:rPr lang="ru-RU" sz="1600" i="1" dirty="0"/>
              <a:t>Я отец, и я не враг.</a:t>
            </a:r>
          </a:p>
          <a:p>
            <a:pPr marL="36900" indent="0" algn="ctr">
              <a:buNone/>
            </a:pPr>
            <a:r>
              <a:rPr lang="ru-RU" sz="1600" i="1" dirty="0"/>
              <a:t>Почему ты плачешь?" - "Так".</a:t>
            </a:r>
          </a:p>
          <a:p>
            <a:pPr marL="36900" indent="0" algn="ctr">
              <a:buNone/>
            </a:pPr>
            <a:r>
              <a:rPr lang="ru-RU" sz="1600" i="1" dirty="0"/>
              <a:t>-"Ну какой же ты мужчина?</a:t>
            </a:r>
          </a:p>
          <a:p>
            <a:pPr marL="36900" indent="0" algn="ctr">
              <a:buNone/>
            </a:pPr>
            <a:r>
              <a:rPr lang="ru-RU" sz="1600" i="1" dirty="0"/>
              <a:t>Отними от глаз кулак!</a:t>
            </a:r>
          </a:p>
          <a:p>
            <a:pPr marL="36900" indent="0" algn="ctr">
              <a:buNone/>
            </a:pPr>
            <a:r>
              <a:rPr lang="ru-RU" sz="1600" i="1" dirty="0"/>
              <a:t>Что за нрав такой? Откуда?</a:t>
            </a:r>
          </a:p>
          <a:p>
            <a:pPr marL="36900" indent="0" algn="ctr">
              <a:buNone/>
            </a:pPr>
            <a:r>
              <a:rPr lang="ru-RU" sz="1600" i="1" dirty="0"/>
              <a:t>Рассержусь, и будет худо!</a:t>
            </a:r>
          </a:p>
          <a:p>
            <a:pPr marL="36900" indent="0" algn="ctr">
              <a:buNone/>
            </a:pPr>
            <a:r>
              <a:rPr lang="ru-RU" sz="1600" i="1" dirty="0"/>
              <a:t>Почему ты плачешь?" - "Так".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202947-9E3C-47A9-9CAB-37AFC9B1A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407" y="1648012"/>
            <a:ext cx="3194219" cy="45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10D162-15BC-439A-A96E-E4EA612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53762" cy="970450"/>
          </a:xfrm>
        </p:spPr>
        <p:txBody>
          <a:bodyPr/>
          <a:lstStyle/>
          <a:p>
            <a:r>
              <a:rPr lang="ru-RU" dirty="0"/>
              <a:t>Личная жизнь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1EC8DE-6482-455B-83C4-AB11F42F7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351722"/>
            <a:ext cx="10353762" cy="4439477"/>
          </a:xfrm>
        </p:spPr>
        <p:txBody>
          <a:bodyPr>
            <a:normAutofit/>
          </a:bodyPr>
          <a:lstStyle/>
          <a:p>
            <a:r>
              <a:rPr lang="ru-RU" sz="2400" dirty="0"/>
              <a:t>В 1912 году выходит замуж за Сергея Эфрона, у них появляется дочь Ариадна. Вторая дочь Марины, Ирина, умерла в возрасте трех лет. В 1925 году родился сын Георгий.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0637DD8-375D-480F-B259-56AEB61398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861" y="2876928"/>
            <a:ext cx="3560977" cy="2914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3003F7-B29E-4FC0-91C2-0851ADC2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262" y="2860728"/>
            <a:ext cx="2191992" cy="29304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30DE19-7D6F-4543-9CF2-DDF8972D1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678" y="2876928"/>
            <a:ext cx="2191992" cy="293162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56B4815-FE2D-43A6-9412-158FEE4B634B}"/>
              </a:ext>
            </a:extLst>
          </p:cNvPr>
          <p:cNvSpPr/>
          <p:nvPr/>
        </p:nvSpPr>
        <p:spPr>
          <a:xfrm>
            <a:off x="509213" y="5987805"/>
            <a:ext cx="389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Сергей Эфрон       Марина Цветаева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E224949-0E00-4C25-942E-FAD9C406441B}"/>
              </a:ext>
            </a:extLst>
          </p:cNvPr>
          <p:cNvSpPr/>
          <p:nvPr/>
        </p:nvSpPr>
        <p:spPr>
          <a:xfrm>
            <a:off x="5176881" y="5987805"/>
            <a:ext cx="6017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Ариадна (дочь)                                    Георгий (сын)          </a:t>
            </a:r>
          </a:p>
        </p:txBody>
      </p:sp>
    </p:spTree>
    <p:extLst>
      <p:ext uri="{BB962C8B-B14F-4D97-AF65-F5344CB8AC3E}">
        <p14:creationId xmlns:p14="http://schemas.microsoft.com/office/powerpoint/2010/main" val="123913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FF3B1-82EB-4D2E-AF1A-9514A37F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78" y="0"/>
            <a:ext cx="10353762" cy="970450"/>
          </a:xfrm>
        </p:spPr>
        <p:txBody>
          <a:bodyPr/>
          <a:lstStyle/>
          <a:p>
            <a:r>
              <a:rPr lang="ru-RU" dirty="0"/>
              <a:t>Жизнь в эмиграции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D64B2C-F852-416B-B191-4DFF21BE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78" y="970451"/>
            <a:ext cx="11689022" cy="285942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В 1922 году Цветаева переезжает в Берлин, затем в Чехию и в Париж. Творчество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Цветаевой тех лет включает произведения «Поэма горы», «Поэма конца», «Поэма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воздуха». Стихи Цветаевой 1922-1925 годов были опубликованы в сборнике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«После России» (1928). Однако стихотворения не принесли ей популярности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за границей. Именно в период эмиграции в биографии Марины Цветаевой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большое признание получила </a:t>
            </a:r>
            <a:r>
              <a:rPr lang="ru-RU" dirty="0" smtClean="0">
                <a:effectLst/>
              </a:rPr>
              <a:t>проза. </a:t>
            </a:r>
            <a:r>
              <a:rPr lang="ru-RU" dirty="0">
                <a:effectLst/>
              </a:rPr>
              <a:t>Цветаева пишет серию произведений,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посвященную известным и значимым для неё людям: в </a:t>
            </a:r>
            <a:r>
              <a:rPr lang="ru-RU" b="1" dirty="0">
                <a:effectLst/>
              </a:rPr>
              <a:t>1930 </a:t>
            </a:r>
            <a:r>
              <a:rPr lang="ru-RU" dirty="0">
                <a:effectLst/>
              </a:rPr>
              <a:t>году написан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поэтический цикл «Маяковскому», в честь известного Владимира Маяковского,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чьё самоубийство потрясло поэтессу; в </a:t>
            </a:r>
            <a:r>
              <a:rPr lang="ru-RU" b="1" dirty="0">
                <a:effectLst/>
              </a:rPr>
              <a:t>1933 </a:t>
            </a:r>
            <a:r>
              <a:rPr lang="ru-RU" dirty="0">
                <a:effectLst/>
              </a:rPr>
              <a:t>— «Живое о живом», воспоминания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о Максимилиане Волошине; в </a:t>
            </a:r>
            <a:r>
              <a:rPr lang="ru-RU" b="1" dirty="0">
                <a:effectLst/>
              </a:rPr>
              <a:t>1934 </a:t>
            </a:r>
            <a:r>
              <a:rPr lang="ru-RU" dirty="0">
                <a:effectLst/>
              </a:rPr>
              <a:t>— «Пленный дух» в память об Андрее Белом;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</a:t>
            </a:r>
            <a:r>
              <a:rPr lang="ru-RU" b="1" dirty="0">
                <a:effectLst/>
              </a:rPr>
              <a:t>1936 </a:t>
            </a:r>
            <a:r>
              <a:rPr lang="ru-RU" dirty="0">
                <a:effectLst/>
              </a:rPr>
              <a:t>— «Нездешний вечер» о Михаиле Кузмине; в </a:t>
            </a:r>
            <a:r>
              <a:rPr lang="ru-RU" b="1" dirty="0">
                <a:effectLst/>
              </a:rPr>
              <a:t>1937 </a:t>
            </a:r>
            <a:r>
              <a:rPr lang="ru-RU" dirty="0">
                <a:effectLst/>
              </a:rPr>
              <a:t>— «Мой Пушкин»,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посвященное Александру Сергеевичу Пушкину.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515D4D-6FF7-45D4-8AC1-D00E4F80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78" y="3829879"/>
            <a:ext cx="1590865" cy="22346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C7929E-A2D8-4274-83C1-44C23C8F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91" y="3829879"/>
            <a:ext cx="1590865" cy="22590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0B6848-8CE7-40BF-8A3C-5ED408A53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004" y="3829880"/>
            <a:ext cx="1517741" cy="2181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CAB1E8B-B2DB-4424-9436-E7FF71E0D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495" y="3832681"/>
            <a:ext cx="1517741" cy="22690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B301CE-16FE-4368-8341-057AE97AA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582" y="3854171"/>
            <a:ext cx="1420316" cy="224753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62F81E1-D7DC-4D75-84EB-55DE055F85E7}"/>
              </a:ext>
            </a:extLst>
          </p:cNvPr>
          <p:cNvSpPr/>
          <p:nvPr/>
        </p:nvSpPr>
        <p:spPr>
          <a:xfrm>
            <a:off x="331304" y="6211669"/>
            <a:ext cx="12072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В. Маяковский                  М. Волошин                   А. Белый                        М. Кузмин                         А. Пушкин</a:t>
            </a:r>
          </a:p>
        </p:txBody>
      </p:sp>
    </p:spTree>
    <p:extLst>
      <p:ext uri="{BB962C8B-B14F-4D97-AF65-F5344CB8AC3E}">
        <p14:creationId xmlns:p14="http://schemas.microsoft.com/office/powerpoint/2010/main" val="40307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B0132E-C047-4137-9295-3A3A4352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622" y="-229363"/>
            <a:ext cx="10353762" cy="970450"/>
          </a:xfrm>
        </p:spPr>
        <p:txBody>
          <a:bodyPr/>
          <a:lstStyle/>
          <a:p>
            <a:r>
              <a:rPr lang="ru-RU" dirty="0"/>
              <a:t>Возвращение на родину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8BEB78-3545-4C62-870D-1EAB14040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5982" y="804032"/>
            <a:ext cx="5341231" cy="588755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/>
              </a:rPr>
              <a:t>     Прожив </a:t>
            </a:r>
            <a:r>
              <a:rPr lang="ru-RU" dirty="0">
                <a:effectLst/>
              </a:rPr>
              <a:t>1930-е года в бедности,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1939 Цветаева возвращается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СССР. Её дочь и мужа арестовывают. Сергея расстреливают в 1941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году, а дочь через 15 лет реабилитируют. В этот период своей жизни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Цветаева почти не пишет стихов,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а лишь занимается переводами.</a:t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     31 </a:t>
            </a:r>
            <a:r>
              <a:rPr lang="ru-RU" dirty="0">
                <a:effectLst/>
              </a:rPr>
              <a:t>августа 1941 года Цветаева покончила с собой. Похоронена великая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поэтесса в городе Елабуга на Петропавловском кладбище. Музей Цветаевой находится на улице Сретенка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Москве, также в Болшево, Александрове Владимирской области,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Феодосии, Башкортостане. Памятник поэтессе установлен на берегу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реки Ока в городе Таруса, а также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Одессе.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E53FEE-50A3-4464-8F09-472AC1383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0" y="545062"/>
            <a:ext cx="2908024" cy="2181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F9F156-C95C-40A4-A07D-69D7EDCD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10" y="2725112"/>
            <a:ext cx="2908024" cy="20453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A49DA6-6415-49FF-AB40-04DCE7AB2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92" y="4710105"/>
            <a:ext cx="2942042" cy="19526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A5BF6F0-01C5-4529-943C-6382902D85B3}"/>
              </a:ext>
            </a:extLst>
          </p:cNvPr>
          <p:cNvSpPr/>
          <p:nvPr/>
        </p:nvSpPr>
        <p:spPr>
          <a:xfrm>
            <a:off x="98916" y="6569861"/>
            <a:ext cx="354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Дом-музей Цветаевой в Елабуге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BD50175-52E4-45C9-9269-3A4946B90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704" y="-19208"/>
            <a:ext cx="2671252" cy="177371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D2AD8ED-3FFE-427C-8E10-92A00417A17E}"/>
              </a:ext>
            </a:extLst>
          </p:cNvPr>
          <p:cNvSpPr/>
          <p:nvPr/>
        </p:nvSpPr>
        <p:spPr>
          <a:xfrm>
            <a:off x="9132465" y="1605035"/>
            <a:ext cx="3260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Дом-музей Цветаевой в Болшево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FA2E7B1-9B29-4094-917F-DAB658E7C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337" y="2177663"/>
            <a:ext cx="2857500" cy="17716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D10B6F7-8164-4674-A5F5-6EF5A1BBEE82}"/>
              </a:ext>
            </a:extLst>
          </p:cNvPr>
          <p:cNvSpPr/>
          <p:nvPr/>
        </p:nvSpPr>
        <p:spPr>
          <a:xfrm>
            <a:off x="8921921" y="3875609"/>
            <a:ext cx="6008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Дом-музей Цветаевой</a:t>
            </a:r>
          </a:p>
          <a:p>
            <a:r>
              <a:rPr lang="ru-RU" dirty="0"/>
              <a:t>на ул. Сретенка в Москве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F85017A-61CE-4706-B083-CFD7642CD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777" y="4452259"/>
            <a:ext cx="3009009" cy="195642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ABAEC5B-3352-4560-A65A-7927E0760F92}"/>
              </a:ext>
            </a:extLst>
          </p:cNvPr>
          <p:cNvSpPr/>
          <p:nvPr/>
        </p:nvSpPr>
        <p:spPr>
          <a:xfrm>
            <a:off x="8921921" y="62928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Памятник М. Цветаевой</a:t>
            </a:r>
          </a:p>
          <a:p>
            <a:r>
              <a:rPr lang="ru-RU" dirty="0"/>
              <a:t>в г. Таруса</a:t>
            </a:r>
          </a:p>
        </p:txBody>
      </p:sp>
    </p:spTree>
    <p:extLst>
      <p:ext uri="{BB962C8B-B14F-4D97-AF65-F5344CB8AC3E}">
        <p14:creationId xmlns:p14="http://schemas.microsoft.com/office/powerpoint/2010/main" val="39029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143E7C-8F2D-4EA8-A708-164F7987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279" y="-119269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25 интересных фактов о Марине Цветаевой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AC8466-ECFA-4E73-B6F3-77ECD39CE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607"/>
            <a:ext cx="7375586" cy="52568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 </a:t>
            </a:r>
            <a:r>
              <a:rPr lang="ru-RU" sz="2600" dirty="0" smtClean="0"/>
              <a:t>В </a:t>
            </a:r>
            <a:r>
              <a:rPr lang="ru-RU" sz="2600" dirty="0"/>
              <a:t>краткой биографии Марины Цветаевой упоминается, что она верила в судьбу. Это правда, и она даже заявляла, что выйдет замуж за того, кто угадает её любимый камень. Таковым был сердолик, и, когда она познакомилась с литератором Сергеем Эфроном, он в первый же день подарил ей сердоликовую бусину. Поэтесса расценила это, как знак, и спустя всего год они поженились.</a:t>
            </a:r>
          </a:p>
          <a:p>
            <a:r>
              <a:rPr lang="ru-RU" sz="2600" dirty="0" smtClean="0"/>
              <a:t>     Родилась </a:t>
            </a:r>
            <a:r>
              <a:rPr lang="ru-RU" sz="2600" dirty="0"/>
              <a:t>она 8 октября, но праздновала День рождения всегда на следующий день, 9 числа. Просто на 9 октября выпадает церковный праздник, день поминовения Иоанна Богослова, а для Марины Ивановны это было важно.</a:t>
            </a:r>
          </a:p>
          <a:p>
            <a:r>
              <a:rPr lang="ru-RU" sz="2600" dirty="0" smtClean="0"/>
              <a:t>     Литература </a:t>
            </a:r>
            <a:r>
              <a:rPr lang="ru-RU" sz="2600" dirty="0"/>
              <a:t>пришла в жизнь Марины Цветаевой очень рано. Первые стихи она начала сочинять, когда ей было всего шесть лет! Причём сразу на трёх языках – русском, французском и немецком, так как она с детства владела ими тремя.</a:t>
            </a:r>
          </a:p>
          <a:p>
            <a:r>
              <a:rPr lang="ru-RU" sz="2600" dirty="0" smtClean="0"/>
              <a:t>     У </a:t>
            </a:r>
            <a:r>
              <a:rPr lang="ru-RU" sz="2600" dirty="0"/>
              <a:t>неё было смешанное происхождение с русскими, польскими и немецкими корнями. Её мать была наполовину немкой, наполовину полячкой. Она, кстати, была очень талантливой пианисткой.</a:t>
            </a:r>
          </a:p>
          <a:p>
            <a:r>
              <a:rPr lang="ru-RU" sz="2600" dirty="0" smtClean="0"/>
              <a:t>     Сама </a:t>
            </a:r>
            <a:r>
              <a:rPr lang="ru-RU" sz="2600" dirty="0"/>
              <a:t>Марина Цветаева в детстве с подачи родителей намеревалась стать музыкантом, и училась в музыкальном училище в классе фортепиано. Правда, в итоге она </a:t>
            </a:r>
            <a:r>
              <a:rPr lang="ru-RU" sz="2600" dirty="0" smtClean="0"/>
              <a:t> </a:t>
            </a:r>
            <a:r>
              <a:rPr lang="ru-RU" sz="2600" dirty="0"/>
              <a:t>не стала связывать свою жизнь с музыкой.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F21C78-8CBF-49C6-90B0-C377EAE2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343" y="3538332"/>
            <a:ext cx="4618657" cy="30811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79A1CC3-3DC4-4165-A51A-60FCDA47FA9E}"/>
              </a:ext>
            </a:extLst>
          </p:cNvPr>
          <p:cNvSpPr/>
          <p:nvPr/>
        </p:nvSpPr>
        <p:spPr>
          <a:xfrm>
            <a:off x="8250797" y="6488668"/>
            <a:ext cx="344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Цветаева и Эфрон в молодости</a:t>
            </a:r>
          </a:p>
        </p:txBody>
      </p:sp>
    </p:spTree>
    <p:extLst>
      <p:ext uri="{BB962C8B-B14F-4D97-AF65-F5344CB8AC3E}">
        <p14:creationId xmlns:p14="http://schemas.microsoft.com/office/powerpoint/2010/main" val="28120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837CC3-29BA-45EE-A12E-03A0A14A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94" y="1199072"/>
            <a:ext cx="11584963" cy="3107885"/>
          </a:xfrm>
        </p:spPr>
        <p:txBody>
          <a:bodyPr>
            <a:normAutofit/>
          </a:bodyPr>
          <a:lstStyle/>
          <a:p>
            <a:r>
              <a:rPr lang="ru-RU" dirty="0" smtClean="0"/>
              <a:t>     Образование </a:t>
            </a:r>
            <a:r>
              <a:rPr lang="ru-RU" dirty="0"/>
              <a:t>она получала сразу в трёх гимназиях. Просто из первой гимназии поэтессу “за свободомыслие и дерзость” исключили уже через полгода после поступления, из второй ей пришлось уйти самой, так что прижилась она лишь в третьей из них.</a:t>
            </a:r>
          </a:p>
          <a:p>
            <a:r>
              <a:rPr lang="ru-RU" dirty="0" smtClean="0"/>
              <a:t>     Свой </a:t>
            </a:r>
            <a:r>
              <a:rPr lang="ru-RU" dirty="0"/>
              <a:t>первый сборник стихов, состоящий в основном из её школьного творчества, поэтессе опубликовала за свой счёт, когда ей было 18 лет. Эти стихи привлекли внимание известных уже тогда поэтов Валерия Брюсова, Николая Гумилёва и Максимилиана </a:t>
            </a:r>
            <a:r>
              <a:rPr lang="ru-RU" dirty="0" smtClean="0"/>
              <a:t>Волошина.</a:t>
            </a:r>
          </a:p>
          <a:p>
            <a:pPr marL="369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225793-AEEB-4214-AB9B-0CDC7241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47" y="3935925"/>
            <a:ext cx="5194497" cy="29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DE5895-FCE6-46CC-BF53-9F0893B5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661" y="106017"/>
            <a:ext cx="9687339" cy="439972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1919 году, когда в России шла Гражданская война, а Эфрон воевал на фронте, Цветаева, пребывая в депрессии, сдала обеих своих дочерей в приют, выдав их за сирот. Одна из них там и умерла, а вторую поэтесса забрала обратно. На похоронах умершей дочери она даже не появилась.</a:t>
            </a:r>
          </a:p>
          <a:p>
            <a:r>
              <a:rPr lang="ru-RU" dirty="0"/>
              <a:t>Марина Цветаева не любила детей, делая исключение только для своего сына Георгия, которого она называла Муром. Она была холодна даже с собственной дочерью Ариадной, и, сдав её в приют, она запретила ей называть себя матерью.</a:t>
            </a:r>
          </a:p>
          <a:p>
            <a:r>
              <a:rPr lang="ru-RU" dirty="0"/>
              <a:t>Когда началась Великая Отечественная война, поэт Борис Пастернак помогал ей упаковывать вещи. Перевязывая чемоданы верёвкой, он в шутку сказал “верёвка прочная, всё выдержит, хоть вешайся”. Именно на этой верёвке Цветаева впоследствии и повесилась.</a:t>
            </a:r>
          </a:p>
          <a:p>
            <a:r>
              <a:rPr lang="ru-RU" dirty="0"/>
              <a:t>Около 15 лет жизни Цветаева провела в эмиграции, в основном во Франции. Живя в Париже, она постоянно тосковала по родине, что нашло своё отражение во множестве её стихотворений, написанных в те годы.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D821FE-12C3-427C-AA44-526FA20D1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8448"/>
            <a:ext cx="3367709" cy="237955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BDE6A50-83A6-4833-88FC-6F791D7E5A12}"/>
              </a:ext>
            </a:extLst>
          </p:cNvPr>
          <p:cNvSpPr/>
          <p:nvPr/>
        </p:nvSpPr>
        <p:spPr>
          <a:xfrm>
            <a:off x="0" y="4109116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Марина Цветаева и Софья </a:t>
            </a:r>
            <a:r>
              <a:rPr lang="ru-RU" dirty="0" err="1"/>
              <a:t>Парнок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9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99</TotalTime>
  <Words>1288</Words>
  <Application>Microsoft Office PowerPoint</Application>
  <PresentationFormat>Произвольный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Сланец</vt:lpstr>
      <vt:lpstr>Презентация PowerPoint</vt:lpstr>
      <vt:lpstr>Ранние годы</vt:lpstr>
      <vt:lpstr>Начало творческого пути</vt:lpstr>
      <vt:lpstr>Личная жизнь</vt:lpstr>
      <vt:lpstr>Жизнь в эмиграции</vt:lpstr>
      <vt:lpstr>Возвращение на родину</vt:lpstr>
      <vt:lpstr> 25 интересных фактов о Марине Цветаевой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Фонякина Регина Сергеевна</dc:creator>
  <cp:lastModifiedBy>Тушова Тамара Михайловна</cp:lastModifiedBy>
  <cp:revision>12</cp:revision>
  <dcterms:created xsi:type="dcterms:W3CDTF">2022-10-24T01:40:05Z</dcterms:created>
  <dcterms:modified xsi:type="dcterms:W3CDTF">2022-10-27T03:46:22Z</dcterms:modified>
</cp:coreProperties>
</file>